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80" r:id="rId2"/>
    <p:sldId id="262" r:id="rId3"/>
    <p:sldId id="263" r:id="rId4"/>
    <p:sldId id="264" r:id="rId5"/>
    <p:sldId id="265" r:id="rId6"/>
    <p:sldId id="261" r:id="rId7"/>
    <p:sldId id="266" r:id="rId8"/>
    <p:sldId id="267" r:id="rId9"/>
    <p:sldId id="268" r:id="rId10"/>
    <p:sldId id="278" r:id="rId11"/>
    <p:sldId id="279" r:id="rId12"/>
    <p:sldId id="269" r:id="rId13"/>
    <p:sldId id="270"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26" autoAdjust="0"/>
    <p:restoredTop sz="94660"/>
  </p:normalViewPr>
  <p:slideViewPr>
    <p:cSldViewPr snapToGrid="0" snapToObjects="1">
      <p:cViewPr>
        <p:scale>
          <a:sx n="60" d="100"/>
          <a:sy n="60" d="100"/>
        </p:scale>
        <p:origin x="540" y="984"/>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52A65C2-8439-144F-8018-1CC8CE94C607}" type="datetimeFigureOut">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69EBD-1D77-404B-9961-AA9B4F0FD34E}" type="slidenum">
              <a:rPr lang="en-US" smtClean="0"/>
              <a:t>‹#›</a:t>
            </a:fld>
            <a:endParaRPr lang="en-US"/>
          </a:p>
        </p:txBody>
      </p:sp>
    </p:spTree>
    <p:extLst>
      <p:ext uri="{BB962C8B-B14F-4D97-AF65-F5344CB8AC3E}">
        <p14:creationId xmlns:p14="http://schemas.microsoft.com/office/powerpoint/2010/main" val="3627525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2A65C2-8439-144F-8018-1CC8CE94C607}" type="datetimeFigureOut">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69EBD-1D77-404B-9961-AA9B4F0FD34E}" type="slidenum">
              <a:rPr lang="en-US" smtClean="0"/>
              <a:t>‹#›</a:t>
            </a:fld>
            <a:endParaRPr lang="en-US"/>
          </a:p>
        </p:txBody>
      </p:sp>
    </p:spTree>
    <p:extLst>
      <p:ext uri="{BB962C8B-B14F-4D97-AF65-F5344CB8AC3E}">
        <p14:creationId xmlns:p14="http://schemas.microsoft.com/office/powerpoint/2010/main" val="519600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2A65C2-8439-144F-8018-1CC8CE94C607}" type="datetimeFigureOut">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69EBD-1D77-404B-9961-AA9B4F0FD34E}" type="slidenum">
              <a:rPr lang="en-US" smtClean="0"/>
              <a:t>‹#›</a:t>
            </a:fld>
            <a:endParaRPr lang="en-US"/>
          </a:p>
        </p:txBody>
      </p:sp>
    </p:spTree>
    <p:extLst>
      <p:ext uri="{BB962C8B-B14F-4D97-AF65-F5344CB8AC3E}">
        <p14:creationId xmlns:p14="http://schemas.microsoft.com/office/powerpoint/2010/main" val="566508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2A65C2-8439-144F-8018-1CC8CE94C607}" type="datetimeFigureOut">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69EBD-1D77-404B-9961-AA9B4F0FD34E}" type="slidenum">
              <a:rPr lang="en-US" smtClean="0"/>
              <a:t>‹#›</a:t>
            </a:fld>
            <a:endParaRPr lang="en-US"/>
          </a:p>
        </p:txBody>
      </p:sp>
    </p:spTree>
    <p:extLst>
      <p:ext uri="{BB962C8B-B14F-4D97-AF65-F5344CB8AC3E}">
        <p14:creationId xmlns:p14="http://schemas.microsoft.com/office/powerpoint/2010/main" val="950093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2A65C2-8439-144F-8018-1CC8CE94C607}" type="datetimeFigureOut">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69EBD-1D77-404B-9961-AA9B4F0FD34E}" type="slidenum">
              <a:rPr lang="en-US" smtClean="0"/>
              <a:t>‹#›</a:t>
            </a:fld>
            <a:endParaRPr lang="en-US"/>
          </a:p>
        </p:txBody>
      </p:sp>
    </p:spTree>
    <p:extLst>
      <p:ext uri="{BB962C8B-B14F-4D97-AF65-F5344CB8AC3E}">
        <p14:creationId xmlns:p14="http://schemas.microsoft.com/office/powerpoint/2010/main" val="3915589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52A65C2-8439-144F-8018-1CC8CE94C607}" type="datetimeFigureOut">
              <a:rPr lang="en-US" smtClean="0"/>
              <a:t>10/27/2017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F69EBD-1D77-404B-9961-AA9B4F0FD34E}" type="slidenum">
              <a:rPr lang="en-US" smtClean="0"/>
              <a:t>‹#›</a:t>
            </a:fld>
            <a:endParaRPr lang="en-US"/>
          </a:p>
        </p:txBody>
      </p:sp>
    </p:spTree>
    <p:extLst>
      <p:ext uri="{BB962C8B-B14F-4D97-AF65-F5344CB8AC3E}">
        <p14:creationId xmlns:p14="http://schemas.microsoft.com/office/powerpoint/2010/main" val="3871699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52A65C2-8439-144F-8018-1CC8CE94C607}" type="datetimeFigureOut">
              <a:rPr lang="en-US" smtClean="0"/>
              <a:t>10/27/2017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F69EBD-1D77-404B-9961-AA9B4F0FD34E}" type="slidenum">
              <a:rPr lang="en-US" smtClean="0"/>
              <a:t>‹#›</a:t>
            </a:fld>
            <a:endParaRPr lang="en-US"/>
          </a:p>
        </p:txBody>
      </p:sp>
    </p:spTree>
    <p:extLst>
      <p:ext uri="{BB962C8B-B14F-4D97-AF65-F5344CB8AC3E}">
        <p14:creationId xmlns:p14="http://schemas.microsoft.com/office/powerpoint/2010/main" val="818427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52A65C2-8439-144F-8018-1CC8CE94C607}" type="datetimeFigureOut">
              <a:rPr lang="en-US" smtClean="0"/>
              <a:t>10/27/2017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F69EBD-1D77-404B-9961-AA9B4F0FD34E}" type="slidenum">
              <a:rPr lang="en-US" smtClean="0"/>
              <a:t>‹#›</a:t>
            </a:fld>
            <a:endParaRPr lang="en-US"/>
          </a:p>
        </p:txBody>
      </p:sp>
    </p:spTree>
    <p:extLst>
      <p:ext uri="{BB962C8B-B14F-4D97-AF65-F5344CB8AC3E}">
        <p14:creationId xmlns:p14="http://schemas.microsoft.com/office/powerpoint/2010/main" val="3906954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2A65C2-8439-144F-8018-1CC8CE94C607}" type="datetimeFigureOut">
              <a:rPr lang="en-US" smtClean="0"/>
              <a:t>10/27/2017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F69EBD-1D77-404B-9961-AA9B4F0FD34E}" type="slidenum">
              <a:rPr lang="en-US" smtClean="0"/>
              <a:t>‹#›</a:t>
            </a:fld>
            <a:endParaRPr lang="en-US"/>
          </a:p>
        </p:txBody>
      </p:sp>
    </p:spTree>
    <p:extLst>
      <p:ext uri="{BB962C8B-B14F-4D97-AF65-F5344CB8AC3E}">
        <p14:creationId xmlns:p14="http://schemas.microsoft.com/office/powerpoint/2010/main" val="3007608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2A65C2-8439-144F-8018-1CC8CE94C607}" type="datetimeFigureOut">
              <a:rPr lang="en-US" smtClean="0"/>
              <a:t>10/27/2017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F69EBD-1D77-404B-9961-AA9B4F0FD34E}" type="slidenum">
              <a:rPr lang="en-US" smtClean="0"/>
              <a:t>‹#›</a:t>
            </a:fld>
            <a:endParaRPr lang="en-US"/>
          </a:p>
        </p:txBody>
      </p:sp>
    </p:spTree>
    <p:extLst>
      <p:ext uri="{BB962C8B-B14F-4D97-AF65-F5344CB8AC3E}">
        <p14:creationId xmlns:p14="http://schemas.microsoft.com/office/powerpoint/2010/main" val="1997119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2A65C2-8439-144F-8018-1CC8CE94C607}" type="datetimeFigureOut">
              <a:rPr lang="en-US" smtClean="0"/>
              <a:t>10/27/2017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F69EBD-1D77-404B-9961-AA9B4F0FD34E}" type="slidenum">
              <a:rPr lang="en-US" smtClean="0"/>
              <a:t>‹#›</a:t>
            </a:fld>
            <a:endParaRPr lang="en-US"/>
          </a:p>
        </p:txBody>
      </p:sp>
    </p:spTree>
    <p:extLst>
      <p:ext uri="{BB962C8B-B14F-4D97-AF65-F5344CB8AC3E}">
        <p14:creationId xmlns:p14="http://schemas.microsoft.com/office/powerpoint/2010/main" val="3942347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2A65C2-8439-144F-8018-1CC8CE94C607}" type="datetimeFigureOut">
              <a:rPr lang="en-US" smtClean="0"/>
              <a:t>10/27/2017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F69EBD-1D77-404B-9961-AA9B4F0FD34E}" type="slidenum">
              <a:rPr lang="en-US" smtClean="0"/>
              <a:t>‹#›</a:t>
            </a:fld>
            <a:endParaRPr lang="en-US"/>
          </a:p>
        </p:txBody>
      </p:sp>
    </p:spTree>
    <p:extLst>
      <p:ext uri="{BB962C8B-B14F-4D97-AF65-F5344CB8AC3E}">
        <p14:creationId xmlns:p14="http://schemas.microsoft.com/office/powerpoint/2010/main" val="266243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microsoft.com/office/2007/relationships/media" Target="https://www.youtube.com/embed/noE1YzvfA08" TargetMode="External"/><Relationship Id="rId1" Type="http://schemas.openxmlformats.org/officeDocument/2006/relationships/video" Target="NULL" TargetMode="External"/><Relationship Id="rId5" Type="http://schemas.openxmlformats.org/officeDocument/2006/relationships/image" Target="../media/image4.jpeg"/><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38ED85C-77C6-4809-8D71-97681F778D53}"/>
              </a:ext>
            </a:extLst>
          </p:cNvPr>
          <p:cNvPicPr>
            <a:picLocks noChangeAspect="1"/>
          </p:cNvPicPr>
          <p:nvPr/>
        </p:nvPicPr>
        <p:blipFill>
          <a:blip r:embed="rId2"/>
          <a:stretch>
            <a:fillRect/>
          </a:stretch>
        </p:blipFill>
        <p:spPr>
          <a:xfrm>
            <a:off x="2241799" y="2627374"/>
            <a:ext cx="4660401" cy="1603251"/>
          </a:xfrm>
          <a:prstGeom prst="rect">
            <a:avLst/>
          </a:prstGeom>
        </p:spPr>
      </p:pic>
    </p:spTree>
    <p:extLst>
      <p:ext uri="{BB962C8B-B14F-4D97-AF65-F5344CB8AC3E}">
        <p14:creationId xmlns:p14="http://schemas.microsoft.com/office/powerpoint/2010/main" val="2339412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33206" cy="1143000"/>
          </a:xfrm>
        </p:spPr>
        <p:txBody>
          <a:bodyPr>
            <a:normAutofit/>
          </a:bodyPr>
          <a:lstStyle/>
          <a:p>
            <a:pPr algn="r"/>
            <a:r>
              <a:rPr lang="en-US" sz="1600" b="1" dirty="0"/>
              <a:t>Personal Skills: </a:t>
            </a:r>
            <a:r>
              <a:rPr lang="en-US" sz="1600" dirty="0"/>
              <a:t>Responsibility</a:t>
            </a:r>
          </a:p>
        </p:txBody>
      </p:sp>
      <p:sp>
        <p:nvSpPr>
          <p:cNvPr id="3" name="Content Placeholder 2"/>
          <p:cNvSpPr>
            <a:spLocks noGrp="1"/>
          </p:cNvSpPr>
          <p:nvPr>
            <p:ph idx="1"/>
          </p:nvPr>
        </p:nvSpPr>
        <p:spPr/>
        <p:txBody>
          <a:bodyPr>
            <a:normAutofit/>
          </a:bodyPr>
          <a:lstStyle/>
          <a:p>
            <a:pPr lvl="0"/>
            <a:r>
              <a:rPr lang="en-US" dirty="0"/>
              <a:t>Career well-being</a:t>
            </a:r>
          </a:p>
          <a:p>
            <a:pPr lvl="0"/>
            <a:r>
              <a:rPr lang="en-US" dirty="0"/>
              <a:t>Social well-being</a:t>
            </a:r>
          </a:p>
          <a:p>
            <a:pPr lvl="0"/>
            <a:r>
              <a:rPr lang="en-US" dirty="0"/>
              <a:t>Financial well-being</a:t>
            </a:r>
          </a:p>
          <a:p>
            <a:pPr lvl="0"/>
            <a:r>
              <a:rPr lang="en-US" dirty="0"/>
              <a:t>Physical well-being</a:t>
            </a:r>
          </a:p>
          <a:p>
            <a:pPr lvl="0"/>
            <a:r>
              <a:rPr lang="en-US" dirty="0"/>
              <a:t>Community well-being</a:t>
            </a:r>
          </a:p>
        </p:txBody>
      </p:sp>
    </p:spTree>
    <p:extLst>
      <p:ext uri="{BB962C8B-B14F-4D97-AF65-F5344CB8AC3E}">
        <p14:creationId xmlns:p14="http://schemas.microsoft.com/office/powerpoint/2010/main" val="1548152660"/>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33206" cy="1143000"/>
          </a:xfrm>
        </p:spPr>
        <p:txBody>
          <a:bodyPr>
            <a:normAutofit/>
          </a:bodyPr>
          <a:lstStyle/>
          <a:p>
            <a:pPr algn="r"/>
            <a:r>
              <a:rPr lang="en-US" sz="1600" b="1" dirty="0"/>
              <a:t>Personal Skills: </a:t>
            </a:r>
            <a:r>
              <a:rPr lang="en-US" sz="1600" dirty="0"/>
              <a:t>Responsibility</a:t>
            </a:r>
          </a:p>
        </p:txBody>
      </p:sp>
      <p:sp>
        <p:nvSpPr>
          <p:cNvPr id="3" name="Content Placeholder 2"/>
          <p:cNvSpPr>
            <a:spLocks noGrp="1"/>
          </p:cNvSpPr>
          <p:nvPr>
            <p:ph idx="1"/>
          </p:nvPr>
        </p:nvSpPr>
        <p:spPr/>
        <p:txBody>
          <a:bodyPr>
            <a:normAutofit/>
          </a:bodyPr>
          <a:lstStyle/>
          <a:p>
            <a:pPr marL="0" indent="0">
              <a:buNone/>
            </a:pPr>
            <a:r>
              <a:rPr lang="en-US" sz="3600" dirty="0"/>
              <a:t>The poster must include:</a:t>
            </a:r>
          </a:p>
          <a:p>
            <a:pPr lvl="0"/>
            <a:r>
              <a:rPr lang="en-US" sz="3000" dirty="0"/>
              <a:t>Name of the well-being component</a:t>
            </a:r>
          </a:p>
          <a:p>
            <a:pPr lvl="0"/>
            <a:r>
              <a:rPr lang="en-US" sz="3000" dirty="0"/>
              <a:t>Definition in their own terms</a:t>
            </a:r>
          </a:p>
          <a:p>
            <a:pPr lvl="0"/>
            <a:r>
              <a:rPr lang="en-US" sz="3000" dirty="0"/>
              <a:t>Examples – provide five</a:t>
            </a:r>
          </a:p>
          <a:p>
            <a:pPr lvl="0"/>
            <a:r>
              <a:rPr lang="en-US" sz="3000" dirty="0"/>
              <a:t>Non-Examples – provide three</a:t>
            </a:r>
          </a:p>
          <a:p>
            <a:pPr lvl="0"/>
            <a:r>
              <a:rPr lang="en-US" sz="3000" dirty="0"/>
              <a:t>Extra space for new examples provided by the class</a:t>
            </a:r>
          </a:p>
        </p:txBody>
      </p:sp>
    </p:spTree>
    <p:extLst>
      <p:ext uri="{BB962C8B-B14F-4D97-AF65-F5344CB8AC3E}">
        <p14:creationId xmlns:p14="http://schemas.microsoft.com/office/powerpoint/2010/main" val="1395205514"/>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33206" cy="1143000"/>
          </a:xfrm>
        </p:spPr>
        <p:txBody>
          <a:bodyPr>
            <a:normAutofit/>
          </a:bodyPr>
          <a:lstStyle/>
          <a:p>
            <a:pPr algn="r"/>
            <a:r>
              <a:rPr lang="en-US" sz="1600" b="1" dirty="0"/>
              <a:t>Personal Skills: </a:t>
            </a:r>
            <a:r>
              <a:rPr lang="en-US" sz="1600" dirty="0"/>
              <a:t>Responsibility</a:t>
            </a:r>
          </a:p>
        </p:txBody>
      </p:sp>
      <p:sp>
        <p:nvSpPr>
          <p:cNvPr id="3" name="Content Placeholder 2"/>
          <p:cNvSpPr>
            <a:spLocks noGrp="1"/>
          </p:cNvSpPr>
          <p:nvPr>
            <p:ph idx="1"/>
          </p:nvPr>
        </p:nvSpPr>
        <p:spPr/>
        <p:txBody>
          <a:bodyPr>
            <a:normAutofit fontScale="92500" lnSpcReduction="10000"/>
          </a:bodyPr>
          <a:lstStyle/>
          <a:p>
            <a:pPr marL="0" indent="0">
              <a:buNone/>
            </a:pPr>
            <a:r>
              <a:rPr lang="en-US" sz="3900" b="1" dirty="0"/>
              <a:t>Quick Write</a:t>
            </a:r>
            <a:r>
              <a:rPr lang="en-US" sz="3900" dirty="0"/>
              <a:t> prompts:</a:t>
            </a:r>
          </a:p>
          <a:p>
            <a:pPr lvl="0"/>
            <a:r>
              <a:rPr lang="en-US" dirty="0"/>
              <a:t>Why was the </a:t>
            </a:r>
            <a:r>
              <a:rPr lang="en-US" u="sng" dirty="0"/>
              <a:t>              </a:t>
            </a:r>
            <a:r>
              <a:rPr lang="en-US" dirty="0"/>
              <a:t> area my highest?</a:t>
            </a:r>
          </a:p>
          <a:p>
            <a:pPr lvl="0"/>
            <a:r>
              <a:rPr lang="en-US" dirty="0"/>
              <a:t>What causes the </a:t>
            </a:r>
            <a:r>
              <a:rPr lang="en-US" u="sng" dirty="0"/>
              <a:t>             </a:t>
            </a:r>
            <a:r>
              <a:rPr lang="en-US" i="1" dirty="0"/>
              <a:t> </a:t>
            </a:r>
            <a:r>
              <a:rPr lang="en-US" dirty="0"/>
              <a:t>area to be my lowest?</a:t>
            </a:r>
          </a:p>
          <a:p>
            <a:pPr lvl="0"/>
            <a:r>
              <a:rPr lang="en-US" dirty="0"/>
              <a:t>What can I do to improve upon my low area of well-being?</a:t>
            </a:r>
          </a:p>
          <a:p>
            <a:pPr lvl="0"/>
            <a:r>
              <a:rPr lang="en-US" dirty="0"/>
              <a:t>Who is someone that could help me improve this component of personal well-being?</a:t>
            </a:r>
          </a:p>
        </p:txBody>
      </p:sp>
    </p:spTree>
    <p:extLst>
      <p:ext uri="{BB962C8B-B14F-4D97-AF65-F5344CB8AC3E}">
        <p14:creationId xmlns:p14="http://schemas.microsoft.com/office/powerpoint/2010/main" val="624481526"/>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33206" cy="1143000"/>
          </a:xfrm>
        </p:spPr>
        <p:txBody>
          <a:bodyPr>
            <a:normAutofit/>
          </a:bodyPr>
          <a:lstStyle/>
          <a:p>
            <a:pPr algn="r"/>
            <a:r>
              <a:rPr lang="en-US" sz="1600" b="1" dirty="0"/>
              <a:t>Personal Skills: </a:t>
            </a:r>
            <a:r>
              <a:rPr lang="en-US" sz="1600" dirty="0"/>
              <a:t>Responsibility</a:t>
            </a:r>
          </a:p>
        </p:txBody>
      </p:sp>
      <p:sp>
        <p:nvSpPr>
          <p:cNvPr id="3" name="Content Placeholder 2"/>
          <p:cNvSpPr>
            <a:spLocks noGrp="1"/>
          </p:cNvSpPr>
          <p:nvPr>
            <p:ph idx="1"/>
          </p:nvPr>
        </p:nvSpPr>
        <p:spPr>
          <a:xfrm>
            <a:off x="457200" y="1417638"/>
            <a:ext cx="8229600" cy="4708525"/>
          </a:xfrm>
        </p:spPr>
        <p:txBody>
          <a:bodyPr>
            <a:normAutofit fontScale="92500" lnSpcReduction="10000"/>
          </a:bodyPr>
          <a:lstStyle/>
          <a:p>
            <a:pPr marL="0" lvl="0" indent="0">
              <a:buNone/>
            </a:pPr>
            <a:r>
              <a:rPr lang="en-US" sz="3000" dirty="0"/>
              <a:t>“While 66 percent of people are doing well in at least one of these areas, </a:t>
            </a:r>
            <a:r>
              <a:rPr lang="en-US" sz="3000" i="1" dirty="0"/>
              <a:t>just seven percent are thriving in all five.</a:t>
            </a:r>
            <a:r>
              <a:rPr lang="en-US" sz="3000" dirty="0"/>
              <a:t> If we're struggling in any one of these domains, as most of us are, it damages our well-being and wears on our daily life. When we strengthen our well-being in any of these areas, we will have better days, months, and decades. But we're not getting the most out of our lives unless we're living effectively in all five.”</a:t>
            </a:r>
          </a:p>
          <a:p>
            <a:pPr marL="0" indent="0" algn="r">
              <a:buNone/>
            </a:pPr>
            <a:r>
              <a:rPr lang="en-US" sz="2100" dirty="0"/>
              <a:t>Source:  </a:t>
            </a:r>
            <a:r>
              <a:rPr lang="en-US" sz="2100" u="sng" dirty="0"/>
              <a:t>Gallup Business Journal</a:t>
            </a:r>
            <a:r>
              <a:rPr lang="en-US" dirty="0"/>
              <a:t> </a:t>
            </a:r>
          </a:p>
          <a:p>
            <a:pPr marL="0" indent="0">
              <a:buNone/>
            </a:pPr>
            <a:endParaRPr lang="en-US" dirty="0"/>
          </a:p>
          <a:p>
            <a:endParaRPr lang="en-US" dirty="0"/>
          </a:p>
        </p:txBody>
      </p:sp>
    </p:spTree>
    <p:extLst>
      <p:ext uri="{BB962C8B-B14F-4D97-AF65-F5344CB8AC3E}">
        <p14:creationId xmlns:p14="http://schemas.microsoft.com/office/powerpoint/2010/main" val="2637481507"/>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0047"/>
            <a:ext cx="8229600" cy="1415754"/>
          </a:xfrm>
        </p:spPr>
        <p:txBody>
          <a:bodyPr>
            <a:normAutofit/>
          </a:bodyPr>
          <a:lstStyle/>
          <a:p>
            <a:r>
              <a:rPr lang="en-US" sz="3600" dirty="0"/>
              <a:t>Personal Well-Being:</a:t>
            </a:r>
            <a:br>
              <a:rPr lang="en-US" sz="3600" dirty="0"/>
            </a:br>
            <a:r>
              <a:rPr lang="en-US" sz="3600" dirty="0"/>
              <a:t>My #1 Responsibility</a:t>
            </a:r>
            <a:br>
              <a:rPr lang="en-US" sz="4000" dirty="0"/>
            </a:br>
            <a:r>
              <a:rPr lang="en-US" sz="1300" dirty="0"/>
              <a:t>Personal Skills:  Responsibility</a:t>
            </a:r>
            <a:endParaRPr lang="en-US" sz="4900" dirty="0"/>
          </a:p>
        </p:txBody>
      </p:sp>
      <p:sp>
        <p:nvSpPr>
          <p:cNvPr id="3" name="Content Placeholder 2"/>
          <p:cNvSpPr>
            <a:spLocks noGrp="1"/>
          </p:cNvSpPr>
          <p:nvPr>
            <p:ph idx="1"/>
          </p:nvPr>
        </p:nvSpPr>
        <p:spPr>
          <a:xfrm>
            <a:off x="457200" y="1849588"/>
            <a:ext cx="8229600" cy="4525963"/>
          </a:xfrm>
        </p:spPr>
        <p:txBody>
          <a:bodyPr>
            <a:normAutofit lnSpcReduction="10000"/>
          </a:bodyPr>
          <a:lstStyle/>
          <a:p>
            <a:r>
              <a:rPr lang="en-US" dirty="0"/>
              <a:t>Essential Questions</a:t>
            </a:r>
          </a:p>
          <a:p>
            <a:pPr lvl="1"/>
            <a:r>
              <a:rPr lang="en-US" dirty="0"/>
              <a:t>What is personal well-being?  </a:t>
            </a:r>
          </a:p>
          <a:p>
            <a:pPr lvl="1"/>
            <a:r>
              <a:rPr lang="en-US" dirty="0"/>
              <a:t>How does my personal well-being affect others?</a:t>
            </a:r>
          </a:p>
          <a:p>
            <a:pPr lvl="1"/>
            <a:r>
              <a:rPr lang="en-US" dirty="0"/>
              <a:t>How does my personal well-being affect my work skills and performance?</a:t>
            </a:r>
          </a:p>
          <a:p>
            <a:pPr lvl="1"/>
            <a:r>
              <a:rPr lang="en-US" dirty="0"/>
              <a:t>What is my current level of personal well-being?</a:t>
            </a:r>
          </a:p>
          <a:p>
            <a:pPr lvl="1"/>
            <a:r>
              <a:rPr lang="en-US" dirty="0"/>
              <a:t>How can I improve my personal well-being?</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88407199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0047"/>
            <a:ext cx="8229600" cy="1415754"/>
          </a:xfrm>
        </p:spPr>
        <p:txBody>
          <a:bodyPr>
            <a:normAutofit fontScale="90000"/>
          </a:bodyPr>
          <a:lstStyle/>
          <a:p>
            <a:r>
              <a:rPr lang="en-US" sz="4000" dirty="0"/>
              <a:t>Personal Well-Being:</a:t>
            </a:r>
            <a:br>
              <a:rPr lang="en-US" sz="4000" dirty="0"/>
            </a:br>
            <a:r>
              <a:rPr lang="en-US" sz="4000" dirty="0"/>
              <a:t>My #1 Responsibility</a:t>
            </a:r>
            <a:br>
              <a:rPr lang="en-US" sz="4000" dirty="0"/>
            </a:br>
            <a:r>
              <a:rPr lang="en-US" sz="1300" dirty="0"/>
              <a:t>Personal Skills: Responsibility</a:t>
            </a:r>
            <a:endParaRPr lang="en-US" sz="4900" dirty="0"/>
          </a:p>
        </p:txBody>
      </p:sp>
      <p:sp>
        <p:nvSpPr>
          <p:cNvPr id="3" name="Content Placeholder 2"/>
          <p:cNvSpPr>
            <a:spLocks noGrp="1"/>
          </p:cNvSpPr>
          <p:nvPr>
            <p:ph idx="1"/>
          </p:nvPr>
        </p:nvSpPr>
        <p:spPr>
          <a:xfrm>
            <a:off x="457200" y="1849588"/>
            <a:ext cx="8229600" cy="4525963"/>
          </a:xfrm>
        </p:spPr>
        <p:txBody>
          <a:bodyPr>
            <a:normAutofit fontScale="92500"/>
          </a:bodyPr>
          <a:lstStyle/>
          <a:p>
            <a:r>
              <a:rPr lang="en-US" dirty="0"/>
              <a:t>Students will understand…</a:t>
            </a:r>
          </a:p>
          <a:p>
            <a:pPr lvl="1"/>
            <a:r>
              <a:rPr lang="en-US" dirty="0"/>
              <a:t>Individuals maximize their performance when his or her body, mind, and soul are at the best.</a:t>
            </a:r>
          </a:p>
          <a:p>
            <a:pPr lvl="1"/>
            <a:r>
              <a:rPr lang="en-US" dirty="0"/>
              <a:t>An individual must work diligently and with purpose to improve all areas of personal well-being in order to be successful in the workplace.</a:t>
            </a:r>
          </a:p>
          <a:p>
            <a:pPr lvl="1"/>
            <a:r>
              <a:rPr lang="en-US" dirty="0"/>
              <a:t>Individuals must take care of themselves first before they can effectively help others.</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58220553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0047"/>
            <a:ext cx="8229600" cy="1415754"/>
          </a:xfrm>
        </p:spPr>
        <p:txBody>
          <a:bodyPr>
            <a:normAutofit fontScale="90000"/>
          </a:bodyPr>
          <a:lstStyle/>
          <a:p>
            <a:r>
              <a:rPr lang="en-US" sz="4000" dirty="0"/>
              <a:t>Personal Well-Being:</a:t>
            </a:r>
            <a:br>
              <a:rPr lang="en-US" sz="4000" dirty="0"/>
            </a:br>
            <a:r>
              <a:rPr lang="en-US" sz="4000" dirty="0"/>
              <a:t>My #1 Responsibility</a:t>
            </a:r>
            <a:br>
              <a:rPr lang="en-US" sz="4000" dirty="0"/>
            </a:br>
            <a:r>
              <a:rPr lang="en-US" sz="1300" dirty="0"/>
              <a:t>Personal Skills: Responsibility</a:t>
            </a:r>
            <a:endParaRPr lang="en-US" sz="4900" dirty="0"/>
          </a:p>
        </p:txBody>
      </p:sp>
      <p:sp>
        <p:nvSpPr>
          <p:cNvPr id="3" name="Content Placeholder 2"/>
          <p:cNvSpPr>
            <a:spLocks noGrp="1"/>
          </p:cNvSpPr>
          <p:nvPr>
            <p:ph idx="1"/>
          </p:nvPr>
        </p:nvSpPr>
        <p:spPr>
          <a:xfrm>
            <a:off x="457200" y="1849588"/>
            <a:ext cx="8229600" cy="4525963"/>
          </a:xfrm>
        </p:spPr>
        <p:txBody>
          <a:bodyPr>
            <a:normAutofit/>
          </a:bodyPr>
          <a:lstStyle/>
          <a:p>
            <a:r>
              <a:rPr lang="en-US" dirty="0"/>
              <a:t>Students will know…</a:t>
            </a:r>
          </a:p>
          <a:p>
            <a:pPr lvl="1"/>
            <a:r>
              <a:rPr lang="en-US" dirty="0"/>
              <a:t>The components and specific examples of personal well-being</a:t>
            </a:r>
          </a:p>
          <a:p>
            <a:pPr lvl="1"/>
            <a:r>
              <a:rPr lang="en-US" dirty="0"/>
              <a:t>The importance of personal well-being</a:t>
            </a:r>
          </a:p>
          <a:p>
            <a:pPr lvl="1"/>
            <a:r>
              <a:rPr lang="en-US" dirty="0"/>
              <a:t>How to evaluate personal well-being</a:t>
            </a:r>
          </a:p>
          <a:p>
            <a:pPr lvl="1"/>
            <a:r>
              <a:rPr lang="en-US" dirty="0"/>
              <a:t>How to improve personal well-being</a:t>
            </a:r>
          </a:p>
          <a:p>
            <a:pPr lvl="1"/>
            <a:endParaRPr lang="en-US" dirty="0"/>
          </a:p>
          <a:p>
            <a:pPr lvl="1"/>
            <a:endParaRPr lang="en-US" dirty="0"/>
          </a:p>
        </p:txBody>
      </p:sp>
    </p:spTree>
    <p:extLst>
      <p:ext uri="{BB962C8B-B14F-4D97-AF65-F5344CB8AC3E}">
        <p14:creationId xmlns:p14="http://schemas.microsoft.com/office/powerpoint/2010/main" val="1722059795"/>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0047"/>
            <a:ext cx="8229600" cy="1415754"/>
          </a:xfrm>
        </p:spPr>
        <p:txBody>
          <a:bodyPr>
            <a:normAutofit fontScale="90000"/>
          </a:bodyPr>
          <a:lstStyle/>
          <a:p>
            <a:r>
              <a:rPr lang="en-US" sz="4000" dirty="0"/>
              <a:t>Personal Well-Being:</a:t>
            </a:r>
            <a:br>
              <a:rPr lang="en-US" sz="4000" dirty="0"/>
            </a:br>
            <a:r>
              <a:rPr lang="en-US" sz="4000" dirty="0"/>
              <a:t>My #1 Responsibility</a:t>
            </a:r>
            <a:br>
              <a:rPr lang="en-US" sz="4000" dirty="0"/>
            </a:br>
            <a:r>
              <a:rPr lang="en-US" sz="1300" dirty="0"/>
              <a:t>Personal Skills: Responsibility</a:t>
            </a:r>
            <a:endParaRPr lang="en-US" sz="4900" dirty="0"/>
          </a:p>
        </p:txBody>
      </p:sp>
      <p:sp>
        <p:nvSpPr>
          <p:cNvPr id="3" name="Content Placeholder 2"/>
          <p:cNvSpPr>
            <a:spLocks noGrp="1"/>
          </p:cNvSpPr>
          <p:nvPr>
            <p:ph idx="1"/>
          </p:nvPr>
        </p:nvSpPr>
        <p:spPr>
          <a:xfrm>
            <a:off x="457200" y="1849588"/>
            <a:ext cx="8229600" cy="4525963"/>
          </a:xfrm>
        </p:spPr>
        <p:txBody>
          <a:bodyPr>
            <a:normAutofit/>
          </a:bodyPr>
          <a:lstStyle/>
          <a:p>
            <a:r>
              <a:rPr lang="en-US" dirty="0"/>
              <a:t>Students will be able to…</a:t>
            </a:r>
          </a:p>
          <a:p>
            <a:pPr lvl="1"/>
            <a:r>
              <a:rPr lang="en-US" dirty="0"/>
              <a:t>List five components and examples of personal well-being</a:t>
            </a:r>
          </a:p>
          <a:p>
            <a:pPr lvl="1"/>
            <a:r>
              <a:rPr lang="en-US" dirty="0"/>
              <a:t>Evaluate his or her own personal well-being</a:t>
            </a:r>
          </a:p>
          <a:p>
            <a:pPr lvl="1"/>
            <a:r>
              <a:rPr lang="en-US" dirty="0"/>
              <a:t>Create seven challenges to improve personal well-being</a:t>
            </a:r>
          </a:p>
          <a:p>
            <a:pPr lvl="1"/>
            <a:endParaRPr lang="en-US" dirty="0"/>
          </a:p>
          <a:p>
            <a:pPr lvl="1"/>
            <a:endParaRPr lang="en-US" dirty="0"/>
          </a:p>
        </p:txBody>
      </p:sp>
    </p:spTree>
    <p:extLst>
      <p:ext uri="{BB962C8B-B14F-4D97-AF65-F5344CB8AC3E}">
        <p14:creationId xmlns:p14="http://schemas.microsoft.com/office/powerpoint/2010/main" val="170273599"/>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33206" cy="1143000"/>
          </a:xfrm>
        </p:spPr>
        <p:txBody>
          <a:bodyPr>
            <a:normAutofit/>
          </a:bodyPr>
          <a:lstStyle/>
          <a:p>
            <a:pPr algn="r"/>
            <a:r>
              <a:rPr lang="en-US" sz="1600" b="1" dirty="0"/>
              <a:t>Personal Skills: </a:t>
            </a:r>
            <a:r>
              <a:rPr lang="en-US" sz="1600" dirty="0"/>
              <a:t>Responsibility</a:t>
            </a:r>
          </a:p>
        </p:txBody>
      </p:sp>
      <p:sp>
        <p:nvSpPr>
          <p:cNvPr id="3" name="Content Placeholder 2"/>
          <p:cNvSpPr>
            <a:spLocks noGrp="1"/>
          </p:cNvSpPr>
          <p:nvPr>
            <p:ph idx="1"/>
          </p:nvPr>
        </p:nvSpPr>
        <p:spPr/>
        <p:txBody>
          <a:bodyPr>
            <a:normAutofit/>
          </a:bodyPr>
          <a:lstStyle/>
          <a:p>
            <a:pPr marL="0" indent="0">
              <a:buNone/>
            </a:pPr>
            <a:r>
              <a:rPr lang="en-US" sz="4800" dirty="0"/>
              <a:t>What is something you did today that improved your personal well-being?</a:t>
            </a:r>
          </a:p>
        </p:txBody>
      </p:sp>
    </p:spTree>
    <p:extLst>
      <p:ext uri="{BB962C8B-B14F-4D97-AF65-F5344CB8AC3E}">
        <p14:creationId xmlns:p14="http://schemas.microsoft.com/office/powerpoint/2010/main" val="587302771"/>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33206" cy="1143000"/>
          </a:xfrm>
        </p:spPr>
        <p:txBody>
          <a:bodyPr>
            <a:normAutofit/>
          </a:bodyPr>
          <a:lstStyle/>
          <a:p>
            <a:pPr algn="r"/>
            <a:r>
              <a:rPr lang="en-US" sz="1600" b="1" dirty="0"/>
              <a:t>Personal Skills: </a:t>
            </a:r>
            <a:r>
              <a:rPr lang="en-US" sz="1600" dirty="0"/>
              <a:t>Responsibility</a:t>
            </a:r>
          </a:p>
        </p:txBody>
      </p:sp>
      <p:pic>
        <p:nvPicPr>
          <p:cNvPr id="4" name="noE1YzvfA08"/>
          <p:cNvPicPr>
            <a:picLocks noGrp="1" noRot="1" noChangeAspect="1"/>
          </p:cNvPicPr>
          <p:nvPr>
            <p:ph idx="1"/>
            <a:videoFile r:link="rId1"/>
            <p:extLst>
              <p:ext uri="{DAA4B4D4-6D71-4841-9C94-3DE7FCFB9230}">
                <p14:media xmlns:p14="http://schemas.microsoft.com/office/powerpoint/2010/main" r:link="rId2"/>
              </p:ext>
            </p:extLst>
          </p:nvPr>
        </p:nvPicPr>
        <p:blipFill>
          <a:blip r:embed="rId5"/>
          <a:stretch>
            <a:fillRect/>
          </a:stretch>
        </p:blipFill>
        <p:spPr>
          <a:xfrm>
            <a:off x="1371600" y="1628775"/>
            <a:ext cx="6400800" cy="3600450"/>
          </a:xfrm>
          <a:prstGeom prst="rect">
            <a:avLst/>
          </a:prstGeom>
          <a:ln w="9525" cap="flat">
            <a:solidFill>
              <a:srgbClr val="383838"/>
            </a:solidFill>
          </a:ln>
          <a:effectLst>
            <a:outerShdw blurRad="152400" dist="317500" dir="6000000" sx="105000" sy="105000" algn="tl" rotWithShape="0">
              <a:srgbClr val="000000">
                <a:alpha val="30000"/>
              </a:srgbClr>
            </a:outerShdw>
          </a:effectLst>
        </p:spPr>
      </p:pic>
      <p:sp>
        <p:nvSpPr>
          <p:cNvPr id="6" name="Rectangle 5"/>
          <p:cNvSpPr/>
          <p:nvPr/>
        </p:nvSpPr>
        <p:spPr>
          <a:xfrm>
            <a:off x="1371601" y="5340605"/>
            <a:ext cx="6400799" cy="276999"/>
          </a:xfrm>
          <a:prstGeom prst="rect">
            <a:avLst/>
          </a:prstGeom>
        </p:spPr>
        <p:txBody>
          <a:bodyPr wrap="square">
            <a:spAutoFit/>
          </a:bodyPr>
          <a:lstStyle/>
          <a:p>
            <a:pPr algn="ctr"/>
            <a:r>
              <a:rPr lang="en-US" sz="1200" i="1" dirty="0"/>
              <a:t>If play prompt does not appear, please click in the center of the slide.</a:t>
            </a:r>
          </a:p>
        </p:txBody>
      </p:sp>
    </p:spTree>
    <p:extLst>
      <p:ext uri="{BB962C8B-B14F-4D97-AF65-F5344CB8AC3E}">
        <p14:creationId xmlns:p14="http://schemas.microsoft.com/office/powerpoint/2010/main" val="1021060445"/>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33206" cy="1143000"/>
          </a:xfrm>
        </p:spPr>
        <p:txBody>
          <a:bodyPr>
            <a:normAutofit/>
          </a:bodyPr>
          <a:lstStyle/>
          <a:p>
            <a:pPr algn="r"/>
            <a:r>
              <a:rPr lang="en-US" sz="1600" b="1" dirty="0"/>
              <a:t>Personal Skills: </a:t>
            </a:r>
            <a:r>
              <a:rPr lang="en-US" sz="1600" dirty="0"/>
              <a:t>Responsibility</a:t>
            </a:r>
          </a:p>
        </p:txBody>
      </p:sp>
      <p:sp>
        <p:nvSpPr>
          <p:cNvPr id="3" name="Content Placeholder 2"/>
          <p:cNvSpPr>
            <a:spLocks noGrp="1"/>
          </p:cNvSpPr>
          <p:nvPr>
            <p:ph idx="1"/>
          </p:nvPr>
        </p:nvSpPr>
        <p:spPr/>
        <p:txBody>
          <a:bodyPr>
            <a:normAutofit/>
          </a:bodyPr>
          <a:lstStyle/>
          <a:p>
            <a:pPr marL="0" indent="0">
              <a:buNone/>
            </a:pPr>
            <a:r>
              <a:rPr lang="en-US" sz="3900" dirty="0"/>
              <a:t>Objectives:</a:t>
            </a:r>
          </a:p>
          <a:p>
            <a:r>
              <a:rPr lang="en-US" dirty="0"/>
              <a:t>List five areas and examples of personal well-being.</a:t>
            </a:r>
          </a:p>
          <a:p>
            <a:pPr lvl="0"/>
            <a:r>
              <a:rPr lang="en-US" dirty="0"/>
              <a:t>Evaluate his or her own personal well-being.</a:t>
            </a:r>
          </a:p>
          <a:p>
            <a:pPr lvl="0"/>
            <a:r>
              <a:rPr lang="en-US" dirty="0"/>
              <a:t>Create seven challenges to improve personal well-being.</a:t>
            </a:r>
          </a:p>
          <a:p>
            <a:endParaRPr lang="en-US" dirty="0"/>
          </a:p>
        </p:txBody>
      </p:sp>
    </p:spTree>
    <p:extLst>
      <p:ext uri="{BB962C8B-B14F-4D97-AF65-F5344CB8AC3E}">
        <p14:creationId xmlns:p14="http://schemas.microsoft.com/office/powerpoint/2010/main" val="390635703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33206" cy="1143000"/>
          </a:xfrm>
        </p:spPr>
        <p:txBody>
          <a:bodyPr>
            <a:normAutofit/>
          </a:bodyPr>
          <a:lstStyle/>
          <a:p>
            <a:pPr algn="r"/>
            <a:r>
              <a:rPr lang="en-US" sz="1600" b="1" dirty="0"/>
              <a:t>Personal Skills: </a:t>
            </a:r>
            <a:r>
              <a:rPr lang="en-US" sz="1600" dirty="0"/>
              <a:t>Responsibility</a:t>
            </a:r>
          </a:p>
        </p:txBody>
      </p:sp>
      <p:sp>
        <p:nvSpPr>
          <p:cNvPr id="3" name="Content Placeholder 2"/>
          <p:cNvSpPr>
            <a:spLocks noGrp="1"/>
          </p:cNvSpPr>
          <p:nvPr>
            <p:ph idx="1"/>
          </p:nvPr>
        </p:nvSpPr>
        <p:spPr/>
        <p:txBody>
          <a:bodyPr>
            <a:normAutofit/>
          </a:bodyPr>
          <a:lstStyle/>
          <a:p>
            <a:pPr marL="0" indent="0">
              <a:buNone/>
            </a:pPr>
            <a:r>
              <a:rPr lang="en-US" sz="2800" b="1" dirty="0"/>
              <a:t>Personal well-being</a:t>
            </a:r>
          </a:p>
          <a:p>
            <a:pPr marL="400050" lvl="1" indent="0">
              <a:buNone/>
            </a:pPr>
            <a:r>
              <a:rPr lang="en-US" sz="2000" dirty="0"/>
              <a:t>A good or satisfactory condition of existence; a state characterized by health, happiness, and prosperity.</a:t>
            </a:r>
          </a:p>
        </p:txBody>
      </p:sp>
    </p:spTree>
    <p:extLst>
      <p:ext uri="{BB962C8B-B14F-4D97-AF65-F5344CB8AC3E}">
        <p14:creationId xmlns:p14="http://schemas.microsoft.com/office/powerpoint/2010/main" val="187240718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69</TotalTime>
  <Words>467</Words>
  <Application>Microsoft Office PowerPoint</Application>
  <PresentationFormat>On-screen Show (4:3)</PresentationFormat>
  <Paragraphs>59</Paragraphs>
  <Slides>13</Slides>
  <Notes>0</Notes>
  <HiddenSlides>0</HiddenSlides>
  <MMClips>1</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Century Gothic</vt:lpstr>
      <vt:lpstr>Office Theme</vt:lpstr>
      <vt:lpstr>PowerPoint Presentation</vt:lpstr>
      <vt:lpstr>Personal Well-Being: My #1 Responsibility Personal Skills:  Responsibility</vt:lpstr>
      <vt:lpstr>Personal Well-Being: My #1 Responsibility Personal Skills: Responsibility</vt:lpstr>
      <vt:lpstr>Personal Well-Being: My #1 Responsibility Personal Skills: Responsibility</vt:lpstr>
      <vt:lpstr>Personal Well-Being: My #1 Responsibility Personal Skills: Responsibility</vt:lpstr>
      <vt:lpstr>Personal Skills: Responsibility</vt:lpstr>
      <vt:lpstr>Personal Skills: Responsibility</vt:lpstr>
      <vt:lpstr>Personal Skills: Responsibility</vt:lpstr>
      <vt:lpstr>Personal Skills: Responsibility</vt:lpstr>
      <vt:lpstr>Personal Skills: Responsibility</vt:lpstr>
      <vt:lpstr>Personal Skills: Responsibility</vt:lpstr>
      <vt:lpstr>Personal Skills: Responsibility</vt:lpstr>
      <vt:lpstr>Personal Skills: Responsibility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Bieber</dc:creator>
  <cp:lastModifiedBy>lrauch@skillsusa.org</cp:lastModifiedBy>
  <cp:revision>31</cp:revision>
  <dcterms:created xsi:type="dcterms:W3CDTF">2014-07-15T20:28:28Z</dcterms:created>
  <dcterms:modified xsi:type="dcterms:W3CDTF">2017-10-27T17:37:36Z</dcterms:modified>
</cp:coreProperties>
</file>