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13" r:id="rId2"/>
    <p:sldId id="275" r:id="rId3"/>
    <p:sldId id="297" r:id="rId4"/>
    <p:sldId id="299" r:id="rId5"/>
    <p:sldId id="300" r:id="rId6"/>
    <p:sldId id="273" r:id="rId7"/>
    <p:sldId id="303" r:id="rId8"/>
    <p:sldId id="311" r:id="rId9"/>
    <p:sldId id="307" r:id="rId10"/>
    <p:sldId id="310" r:id="rId11"/>
    <p:sldId id="31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66" y="282"/>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2A65C2-8439-144F-8018-1CC8CE94C60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627525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2A65C2-8439-144F-8018-1CC8CE94C60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51960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2A65C2-8439-144F-8018-1CC8CE94C60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56650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2A65C2-8439-144F-8018-1CC8CE94C60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950093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2A65C2-8439-144F-8018-1CC8CE94C607}"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915589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2A65C2-8439-144F-8018-1CC8CE94C607}"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871699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2A65C2-8439-144F-8018-1CC8CE94C607}" type="datetimeFigureOut">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81842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2A65C2-8439-144F-8018-1CC8CE94C607}"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906954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A65C2-8439-144F-8018-1CC8CE94C607}" type="datetimeFigureOut">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00760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2A65C2-8439-144F-8018-1CC8CE94C607}"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199711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2A65C2-8439-144F-8018-1CC8CE94C607}"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69EBD-1D77-404B-9961-AA9B4F0FD34E}" type="slidenum">
              <a:rPr lang="en-US" smtClean="0"/>
              <a:t>‹#›</a:t>
            </a:fld>
            <a:endParaRPr lang="en-US"/>
          </a:p>
        </p:txBody>
      </p:sp>
    </p:spTree>
    <p:extLst>
      <p:ext uri="{BB962C8B-B14F-4D97-AF65-F5344CB8AC3E}">
        <p14:creationId xmlns:p14="http://schemas.microsoft.com/office/powerpoint/2010/main" val="394234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A65C2-8439-144F-8018-1CC8CE94C607}" type="datetimeFigureOut">
              <a:rPr lang="en-US" smtClean="0"/>
              <a:t>10/27/2017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69EBD-1D77-404B-9961-AA9B4F0FD34E}" type="slidenum">
              <a:rPr lang="en-US" smtClean="0"/>
              <a:t>‹#›</a:t>
            </a:fld>
            <a:endParaRPr lang="en-US"/>
          </a:p>
        </p:txBody>
      </p:sp>
    </p:spTree>
    <p:extLst>
      <p:ext uri="{BB962C8B-B14F-4D97-AF65-F5344CB8AC3E}">
        <p14:creationId xmlns:p14="http://schemas.microsoft.com/office/powerpoint/2010/main" val="266243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https://www.youtube.com/embed/tn0veQ7_stI" TargetMode="External"/><Relationship Id="rId1" Type="http://schemas.openxmlformats.org/officeDocument/2006/relationships/video" Target="NULL"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A94BD82-08BF-4CC8-9CD6-1307738D7030}"/>
              </a:ext>
            </a:extLst>
          </p:cNvPr>
          <p:cNvPicPr>
            <a:picLocks noChangeAspect="1"/>
          </p:cNvPicPr>
          <p:nvPr/>
        </p:nvPicPr>
        <p:blipFill>
          <a:blip r:embed="rId2"/>
          <a:stretch>
            <a:fillRect/>
          </a:stretch>
        </p:blipFill>
        <p:spPr>
          <a:xfrm>
            <a:off x="2241799" y="2627374"/>
            <a:ext cx="4660401" cy="1603251"/>
          </a:xfrm>
          <a:prstGeom prst="rect">
            <a:avLst/>
          </a:prstGeom>
        </p:spPr>
      </p:pic>
    </p:spTree>
    <p:extLst>
      <p:ext uri="{BB962C8B-B14F-4D97-AF65-F5344CB8AC3E}">
        <p14:creationId xmlns:p14="http://schemas.microsoft.com/office/powerpoint/2010/main" val="170436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148601" cy="1143000"/>
          </a:xfrm>
        </p:spPr>
        <p:txBody>
          <a:bodyPr>
            <a:normAutofit/>
          </a:bodyPr>
          <a:lstStyle/>
          <a:p>
            <a:pPr algn="r"/>
            <a:r>
              <a:rPr lang="en-US" sz="1600" b="1" dirty="0"/>
              <a:t>Technical Skills Grounded in Academics: </a:t>
            </a:r>
            <a:r>
              <a:rPr lang="en-US" sz="1600" dirty="0"/>
              <a:t>Service Orientation</a:t>
            </a:r>
          </a:p>
        </p:txBody>
      </p:sp>
      <p:sp>
        <p:nvSpPr>
          <p:cNvPr id="3" name="Content Placeholder 2"/>
          <p:cNvSpPr>
            <a:spLocks noGrp="1"/>
          </p:cNvSpPr>
          <p:nvPr>
            <p:ph idx="1"/>
          </p:nvPr>
        </p:nvSpPr>
        <p:spPr>
          <a:xfrm>
            <a:off x="457200" y="1223010"/>
            <a:ext cx="8229600" cy="4937443"/>
          </a:xfrm>
        </p:spPr>
        <p:txBody>
          <a:bodyPr>
            <a:normAutofit fontScale="47500" lnSpcReduction="20000"/>
          </a:bodyPr>
          <a:lstStyle/>
          <a:p>
            <a:pPr marL="0" indent="0">
              <a:buNone/>
            </a:pPr>
            <a:r>
              <a:rPr lang="en-US" sz="5100" dirty="0"/>
              <a:t>7 Lessons You Can Learn from Jeff Bezos</a:t>
            </a:r>
            <a:br>
              <a:rPr lang="en-US" sz="5100" dirty="0"/>
            </a:br>
            <a:r>
              <a:rPr lang="en-US" sz="5100" dirty="0"/>
              <a:t>About Serving the Customer</a:t>
            </a:r>
          </a:p>
          <a:p>
            <a:pPr marL="0" indent="0">
              <a:buNone/>
            </a:pPr>
            <a:endParaRPr lang="en-US" sz="2500" dirty="0"/>
          </a:p>
          <a:p>
            <a:pPr marL="514350" indent="-514350">
              <a:buFont typeface="+mj-lt"/>
              <a:buAutoNum type="arabicPeriod"/>
            </a:pPr>
            <a:r>
              <a:rPr lang="en-US" dirty="0"/>
              <a:t>Don’t Just Listen to Your Customers, Understand Them</a:t>
            </a:r>
          </a:p>
          <a:p>
            <a:pPr marL="800100" lvl="2" indent="0">
              <a:buNone/>
            </a:pPr>
            <a:r>
              <a:rPr lang="en-US" sz="2500" i="1" dirty="0">
                <a:solidFill>
                  <a:srgbClr val="0033CC"/>
                </a:solidFill>
              </a:rPr>
              <a:t>“Everyone has to be able to work in a call center.”</a:t>
            </a:r>
          </a:p>
          <a:p>
            <a:pPr marL="514350" indent="-514350">
              <a:buFont typeface="+mj-lt"/>
              <a:buAutoNum type="arabicPeriod"/>
            </a:pPr>
            <a:r>
              <a:rPr lang="en-US" dirty="0"/>
              <a:t>Serve the Needs of the Customer</a:t>
            </a:r>
          </a:p>
          <a:p>
            <a:pPr marL="800100" lvl="2" indent="0">
              <a:buNone/>
            </a:pPr>
            <a:r>
              <a:rPr lang="en-US" sz="2500" i="1" dirty="0">
                <a:solidFill>
                  <a:srgbClr val="0033CC"/>
                </a:solidFill>
              </a:rPr>
              <a:t>“We’re not competitor obsessed, we’re customer obsessed. We start with what the customer needs and we work backwards.”</a:t>
            </a:r>
          </a:p>
          <a:p>
            <a:pPr marL="514350" indent="-514350">
              <a:buFont typeface="+mj-lt"/>
              <a:buAutoNum type="arabicPeriod"/>
            </a:pPr>
            <a:r>
              <a:rPr lang="en-US" dirty="0"/>
              <a:t>The Empty Chair: The Most Important Person in the Room</a:t>
            </a:r>
          </a:p>
          <a:p>
            <a:pPr marL="800100" lvl="2" indent="0">
              <a:buNone/>
            </a:pPr>
            <a:r>
              <a:rPr lang="en-US" sz="2500" i="1" dirty="0">
                <a:solidFill>
                  <a:srgbClr val="0033CC"/>
                </a:solidFill>
              </a:rPr>
              <a:t>“Focusing on the customer makes a company more resilient.” </a:t>
            </a:r>
          </a:p>
          <a:p>
            <a:pPr marL="514350" indent="-514350">
              <a:buFont typeface="+mj-lt"/>
              <a:buAutoNum type="arabicPeriod"/>
            </a:pPr>
            <a:r>
              <a:rPr lang="en-US" dirty="0"/>
              <a:t>Never Settle for 99%</a:t>
            </a:r>
          </a:p>
          <a:p>
            <a:pPr marL="800100" lvl="2" indent="0">
              <a:buNone/>
            </a:pPr>
            <a:r>
              <a:rPr lang="en-US" sz="2500" i="1" dirty="0">
                <a:solidFill>
                  <a:srgbClr val="0033CC"/>
                </a:solidFill>
              </a:rPr>
              <a:t>“We’re not satisfied until it’s 100%.”</a:t>
            </a:r>
          </a:p>
          <a:p>
            <a:pPr marL="514350" indent="-514350">
              <a:buFont typeface="+mj-lt"/>
              <a:buAutoNum type="arabicPeriod"/>
            </a:pPr>
            <a:r>
              <a:rPr lang="en-US" dirty="0"/>
              <a:t>Respect Today’s Customer</a:t>
            </a:r>
          </a:p>
          <a:p>
            <a:pPr marL="800100" lvl="2" indent="0">
              <a:buNone/>
            </a:pPr>
            <a:r>
              <a:rPr lang="en-US" sz="2500" i="1" dirty="0">
                <a:solidFill>
                  <a:srgbClr val="0033CC"/>
                </a:solidFill>
              </a:rPr>
              <a:t>“If you make customers unhappy in the physical world, they might each tell six friends. If you make customers unhappy on the Internet, they can each tell 6,000.”</a:t>
            </a:r>
          </a:p>
          <a:p>
            <a:pPr marL="514350" indent="-514350">
              <a:buFont typeface="+mj-lt"/>
              <a:buAutoNum type="arabicPeriod"/>
            </a:pPr>
            <a:r>
              <a:rPr lang="en-US" dirty="0"/>
              <a:t>Strive to Create a Customer-Centric Company</a:t>
            </a:r>
          </a:p>
          <a:p>
            <a:pPr marL="800100" lvl="2" indent="0">
              <a:buNone/>
            </a:pPr>
            <a:r>
              <a:rPr lang="en-US" sz="2500" i="1" dirty="0">
                <a:solidFill>
                  <a:srgbClr val="0033CC"/>
                </a:solidFill>
              </a:rPr>
              <a:t>“If we can arrange things in such a way that our interests are aligned with our customers, then in the long term that will work out really well for customers and it will work out really well for Amazon.”</a:t>
            </a:r>
          </a:p>
          <a:p>
            <a:pPr marL="514350" indent="-514350">
              <a:buFont typeface="+mj-lt"/>
              <a:buAutoNum type="arabicPeriod"/>
            </a:pPr>
            <a:r>
              <a:rPr lang="en-US" dirty="0"/>
              <a:t>Don’t Be Afraid to Apologize</a:t>
            </a:r>
          </a:p>
          <a:p>
            <a:pPr marL="800100" lvl="2" indent="0">
              <a:buNone/>
            </a:pPr>
            <a:r>
              <a:rPr lang="en-US" sz="2500" i="1" dirty="0">
                <a:solidFill>
                  <a:srgbClr val="0033CC"/>
                </a:solidFill>
              </a:rPr>
              <a:t>“We will use the scar tissue from this painful mistake to help make better decisions going forward, ones that match our mission.”</a:t>
            </a:r>
          </a:p>
        </p:txBody>
      </p:sp>
    </p:spTree>
    <p:extLst>
      <p:ext uri="{BB962C8B-B14F-4D97-AF65-F5344CB8AC3E}">
        <p14:creationId xmlns:p14="http://schemas.microsoft.com/office/powerpoint/2010/main" val="8027671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148601" cy="1143000"/>
          </a:xfrm>
        </p:spPr>
        <p:txBody>
          <a:bodyPr>
            <a:normAutofit/>
          </a:bodyPr>
          <a:lstStyle/>
          <a:p>
            <a:pPr algn="r"/>
            <a:r>
              <a:rPr lang="en-US" sz="1600" b="1" dirty="0"/>
              <a:t>Technical Skills Grounded in Academics: </a:t>
            </a:r>
            <a:r>
              <a:rPr lang="en-US" sz="1600" dirty="0"/>
              <a:t>Service Orientation</a:t>
            </a:r>
          </a:p>
        </p:txBody>
      </p:sp>
      <p:sp>
        <p:nvSpPr>
          <p:cNvPr id="3" name="Content Placeholder 2"/>
          <p:cNvSpPr>
            <a:spLocks noGrp="1"/>
          </p:cNvSpPr>
          <p:nvPr>
            <p:ph idx="1"/>
          </p:nvPr>
        </p:nvSpPr>
        <p:spPr>
          <a:xfrm>
            <a:off x="457200" y="1531620"/>
            <a:ext cx="8229600" cy="4525963"/>
          </a:xfrm>
        </p:spPr>
        <p:txBody>
          <a:bodyPr>
            <a:normAutofit/>
          </a:bodyPr>
          <a:lstStyle/>
          <a:p>
            <a:pPr marL="0" indent="0">
              <a:buNone/>
            </a:pPr>
            <a:r>
              <a:rPr lang="en-US" sz="4000" dirty="0"/>
              <a:t>Consider what you learned in the video, article, and what you observed when working with your classmates. How </a:t>
            </a:r>
            <a:r>
              <a:rPr lang="en-US" sz="4000"/>
              <a:t>can you ensure </a:t>
            </a:r>
            <a:r>
              <a:rPr lang="en-US" sz="4000" dirty="0"/>
              <a:t>that all customers receive the best experience working with you?</a:t>
            </a:r>
          </a:p>
        </p:txBody>
      </p:sp>
    </p:spTree>
    <p:extLst>
      <p:ext uri="{BB962C8B-B14F-4D97-AF65-F5344CB8AC3E}">
        <p14:creationId xmlns:p14="http://schemas.microsoft.com/office/powerpoint/2010/main" val="130620913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672"/>
            <a:ext cx="8229600" cy="1143000"/>
          </a:xfrm>
        </p:spPr>
        <p:txBody>
          <a:bodyPr>
            <a:normAutofit/>
          </a:bodyPr>
          <a:lstStyle/>
          <a:p>
            <a:r>
              <a:rPr lang="en-US" dirty="0"/>
              <a:t>Everyone Is A Customer</a:t>
            </a:r>
            <a:br>
              <a:rPr lang="en-US" dirty="0"/>
            </a:br>
            <a:r>
              <a:rPr lang="en-US" sz="1200" dirty="0"/>
              <a:t>Technical Skills Grounded in Academics:  Service Orientation</a:t>
            </a:r>
            <a:endParaRPr lang="en-US" dirty="0"/>
          </a:p>
        </p:txBody>
      </p:sp>
      <p:sp>
        <p:nvSpPr>
          <p:cNvPr id="3" name="Content Placeholder 2"/>
          <p:cNvSpPr>
            <a:spLocks noGrp="1"/>
          </p:cNvSpPr>
          <p:nvPr>
            <p:ph idx="1"/>
          </p:nvPr>
        </p:nvSpPr>
        <p:spPr/>
        <p:txBody>
          <a:bodyPr>
            <a:normAutofit/>
          </a:bodyPr>
          <a:lstStyle/>
          <a:p>
            <a:r>
              <a:rPr lang="en-US" dirty="0"/>
              <a:t>Essential Questions</a:t>
            </a:r>
          </a:p>
          <a:p>
            <a:pPr lvl="1"/>
            <a:r>
              <a:rPr lang="en-US" dirty="0"/>
              <a:t>How can you communicate with customers and co-workers in a way that will create positive relationships and success at work?</a:t>
            </a:r>
          </a:p>
          <a:p>
            <a:pPr lvl="1"/>
            <a:r>
              <a:rPr lang="en-US" dirty="0"/>
              <a:t>How should you respond when a customer or co-worker is upset or unhappy?</a:t>
            </a:r>
          </a:p>
        </p:txBody>
      </p:sp>
    </p:spTree>
    <p:extLst>
      <p:ext uri="{BB962C8B-B14F-4D97-AF65-F5344CB8AC3E}">
        <p14:creationId xmlns:p14="http://schemas.microsoft.com/office/powerpoint/2010/main" val="191849702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672"/>
            <a:ext cx="8229600" cy="1143000"/>
          </a:xfrm>
        </p:spPr>
        <p:txBody>
          <a:bodyPr>
            <a:normAutofit/>
          </a:bodyPr>
          <a:lstStyle/>
          <a:p>
            <a:r>
              <a:rPr lang="en-US" dirty="0"/>
              <a:t>Everyone Is A Customer</a:t>
            </a:r>
            <a:br>
              <a:rPr lang="en-US" dirty="0"/>
            </a:br>
            <a:r>
              <a:rPr lang="en-US" sz="1200" dirty="0"/>
              <a:t>Technical Skills Grounded in Academics:  Service Orientation</a:t>
            </a:r>
            <a:endParaRPr lang="en-US" dirty="0"/>
          </a:p>
        </p:txBody>
      </p:sp>
      <p:sp>
        <p:nvSpPr>
          <p:cNvPr id="3" name="Content Placeholder 2"/>
          <p:cNvSpPr>
            <a:spLocks noGrp="1"/>
          </p:cNvSpPr>
          <p:nvPr>
            <p:ph idx="1"/>
          </p:nvPr>
        </p:nvSpPr>
        <p:spPr/>
        <p:txBody>
          <a:bodyPr>
            <a:normAutofit/>
          </a:bodyPr>
          <a:lstStyle/>
          <a:p>
            <a:r>
              <a:rPr lang="en-US" dirty="0"/>
              <a:t>Students will understand…</a:t>
            </a:r>
          </a:p>
          <a:p>
            <a:pPr lvl="1"/>
            <a:r>
              <a:rPr lang="en-US" dirty="0"/>
              <a:t>Internal customers are co-workers.</a:t>
            </a:r>
          </a:p>
          <a:p>
            <a:pPr lvl="1"/>
            <a:r>
              <a:rPr lang="en-US" dirty="0"/>
              <a:t>External customers pay for your products or services.</a:t>
            </a:r>
          </a:p>
          <a:p>
            <a:pPr lvl="1"/>
            <a:r>
              <a:rPr lang="en-US" dirty="0"/>
              <a:t>Appropriate communication creates a positive and successful business.</a:t>
            </a:r>
          </a:p>
        </p:txBody>
      </p:sp>
    </p:spTree>
    <p:extLst>
      <p:ext uri="{BB962C8B-B14F-4D97-AF65-F5344CB8AC3E}">
        <p14:creationId xmlns:p14="http://schemas.microsoft.com/office/powerpoint/2010/main" val="838206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672"/>
            <a:ext cx="8229600" cy="1143000"/>
          </a:xfrm>
        </p:spPr>
        <p:txBody>
          <a:bodyPr>
            <a:normAutofit/>
          </a:bodyPr>
          <a:lstStyle/>
          <a:p>
            <a:r>
              <a:rPr lang="en-US" dirty="0"/>
              <a:t>Everyone Is A Customer</a:t>
            </a:r>
            <a:br>
              <a:rPr lang="en-US" dirty="0"/>
            </a:br>
            <a:r>
              <a:rPr lang="en-US" sz="1200" dirty="0"/>
              <a:t>Technical Skills Grounded in Academics:  Service Orientation</a:t>
            </a:r>
            <a:endParaRPr lang="en-US" dirty="0"/>
          </a:p>
        </p:txBody>
      </p:sp>
      <p:sp>
        <p:nvSpPr>
          <p:cNvPr id="3" name="Content Placeholder 2"/>
          <p:cNvSpPr>
            <a:spLocks noGrp="1"/>
          </p:cNvSpPr>
          <p:nvPr>
            <p:ph idx="1"/>
          </p:nvPr>
        </p:nvSpPr>
        <p:spPr/>
        <p:txBody>
          <a:bodyPr>
            <a:normAutofit/>
          </a:bodyPr>
          <a:lstStyle/>
          <a:p>
            <a:r>
              <a:rPr lang="en-US" dirty="0"/>
              <a:t>Students will know…</a:t>
            </a:r>
          </a:p>
          <a:p>
            <a:pPr lvl="1"/>
            <a:r>
              <a:rPr lang="en-US" dirty="0"/>
              <a:t>Definitions for internal and external customers.</a:t>
            </a:r>
          </a:p>
          <a:p>
            <a:pPr lvl="1"/>
            <a:r>
              <a:rPr lang="en-US" dirty="0"/>
              <a:t>Strategies for successful communication with customers.</a:t>
            </a:r>
          </a:p>
          <a:p>
            <a:pPr lvl="1"/>
            <a:endParaRPr lang="en-US" dirty="0"/>
          </a:p>
        </p:txBody>
      </p:sp>
    </p:spTree>
    <p:extLst>
      <p:ext uri="{BB962C8B-B14F-4D97-AF65-F5344CB8AC3E}">
        <p14:creationId xmlns:p14="http://schemas.microsoft.com/office/powerpoint/2010/main" val="424431432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672"/>
            <a:ext cx="8229600" cy="1143000"/>
          </a:xfrm>
        </p:spPr>
        <p:txBody>
          <a:bodyPr>
            <a:normAutofit/>
          </a:bodyPr>
          <a:lstStyle/>
          <a:p>
            <a:r>
              <a:rPr lang="en-US" dirty="0"/>
              <a:t>Everyone Is A Customer</a:t>
            </a:r>
            <a:br>
              <a:rPr lang="en-US" dirty="0"/>
            </a:br>
            <a:r>
              <a:rPr lang="en-US" sz="1200" dirty="0"/>
              <a:t>Technical Skills Grounded in Academics:  Service Orientation</a:t>
            </a:r>
            <a:endParaRPr lang="en-US" dirty="0"/>
          </a:p>
        </p:txBody>
      </p:sp>
      <p:sp>
        <p:nvSpPr>
          <p:cNvPr id="3" name="Content Placeholder 2"/>
          <p:cNvSpPr>
            <a:spLocks noGrp="1"/>
          </p:cNvSpPr>
          <p:nvPr>
            <p:ph idx="1"/>
          </p:nvPr>
        </p:nvSpPr>
        <p:spPr/>
        <p:txBody>
          <a:bodyPr>
            <a:normAutofit/>
          </a:bodyPr>
          <a:lstStyle/>
          <a:p>
            <a:r>
              <a:rPr lang="en-US" dirty="0"/>
              <a:t>Students will be able to…</a:t>
            </a:r>
          </a:p>
          <a:p>
            <a:pPr lvl="1"/>
            <a:r>
              <a:rPr lang="en-US" dirty="0"/>
              <a:t>Differentiate between internal and external customers.</a:t>
            </a:r>
          </a:p>
          <a:p>
            <a:pPr lvl="1"/>
            <a:r>
              <a:rPr lang="en-US" dirty="0"/>
              <a:t>Identify strategies to use when working with customers.</a:t>
            </a:r>
          </a:p>
          <a:p>
            <a:pPr lvl="1"/>
            <a:r>
              <a:rPr lang="en-US" dirty="0"/>
              <a:t>Given a scenario, demonstrate how to handle customer service situations.</a:t>
            </a:r>
          </a:p>
          <a:p>
            <a:pPr lvl="1"/>
            <a:endParaRPr lang="en-US" dirty="0"/>
          </a:p>
        </p:txBody>
      </p:sp>
    </p:spTree>
    <p:extLst>
      <p:ext uri="{BB962C8B-B14F-4D97-AF65-F5344CB8AC3E}">
        <p14:creationId xmlns:p14="http://schemas.microsoft.com/office/powerpoint/2010/main" val="104198228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148601" cy="1143000"/>
          </a:xfrm>
        </p:spPr>
        <p:txBody>
          <a:bodyPr>
            <a:normAutofit/>
          </a:bodyPr>
          <a:lstStyle/>
          <a:p>
            <a:pPr algn="r"/>
            <a:r>
              <a:rPr lang="en-US" sz="1600" b="1" dirty="0"/>
              <a:t>Technical Skills Grounded in Academics: </a:t>
            </a:r>
            <a:r>
              <a:rPr lang="en-US" sz="1600" dirty="0"/>
              <a:t>Service Orientation</a:t>
            </a:r>
          </a:p>
        </p:txBody>
      </p:sp>
      <p:sp>
        <p:nvSpPr>
          <p:cNvPr id="3" name="Content Placeholder 2"/>
          <p:cNvSpPr>
            <a:spLocks noGrp="1"/>
          </p:cNvSpPr>
          <p:nvPr>
            <p:ph idx="1"/>
          </p:nvPr>
        </p:nvSpPr>
        <p:spPr/>
        <p:txBody>
          <a:bodyPr>
            <a:normAutofit/>
          </a:bodyPr>
          <a:lstStyle/>
          <a:p>
            <a:pPr marL="0" indent="0">
              <a:buNone/>
            </a:pPr>
            <a:r>
              <a:rPr lang="en-US" sz="4000" dirty="0"/>
              <a:t>Describe the worst experience you ever had as a customer. Write about what the other person said and did that made your experience so unpleasant. </a:t>
            </a:r>
          </a:p>
        </p:txBody>
      </p:sp>
    </p:spTree>
    <p:extLst>
      <p:ext uri="{BB962C8B-B14F-4D97-AF65-F5344CB8AC3E}">
        <p14:creationId xmlns:p14="http://schemas.microsoft.com/office/powerpoint/2010/main" val="215445244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148601" cy="1143000"/>
          </a:xfrm>
        </p:spPr>
        <p:txBody>
          <a:bodyPr>
            <a:normAutofit/>
          </a:bodyPr>
          <a:lstStyle/>
          <a:p>
            <a:pPr algn="r"/>
            <a:r>
              <a:rPr lang="en-US" sz="1600" b="1" dirty="0"/>
              <a:t>Technical Skills Grounded in Academics: </a:t>
            </a:r>
            <a:r>
              <a:rPr lang="en-US" sz="1600" dirty="0"/>
              <a:t>Service Orientation</a:t>
            </a:r>
          </a:p>
        </p:txBody>
      </p:sp>
      <p:sp>
        <p:nvSpPr>
          <p:cNvPr id="3" name="Content Placeholder 2"/>
          <p:cNvSpPr>
            <a:spLocks noGrp="1"/>
          </p:cNvSpPr>
          <p:nvPr>
            <p:ph idx="1"/>
          </p:nvPr>
        </p:nvSpPr>
        <p:spPr>
          <a:xfrm>
            <a:off x="457200" y="1303020"/>
            <a:ext cx="8229600" cy="4525963"/>
          </a:xfrm>
        </p:spPr>
        <p:txBody>
          <a:bodyPr>
            <a:normAutofit lnSpcReduction="10000"/>
          </a:bodyPr>
          <a:lstStyle/>
          <a:p>
            <a:pPr marL="0" indent="0">
              <a:buNone/>
            </a:pPr>
            <a:r>
              <a:rPr lang="en-US" sz="4700" b="1" dirty="0"/>
              <a:t>External customer</a:t>
            </a:r>
          </a:p>
          <a:p>
            <a:pPr marL="0" indent="0">
              <a:buNone/>
            </a:pPr>
            <a:r>
              <a:rPr lang="en-US" sz="3600" dirty="0"/>
              <a:t>Have choice, and if they don't like your product or service can take their business elsewhere. Someone who signs a check, pays an employer, and ultimately makes our paycheck possible. </a:t>
            </a:r>
            <a:r>
              <a:rPr lang="en-US" sz="3600" i="1" dirty="0"/>
              <a:t>Example: A shopper at a clothing store.</a:t>
            </a:r>
          </a:p>
        </p:txBody>
      </p:sp>
    </p:spTree>
    <p:extLst>
      <p:ext uri="{BB962C8B-B14F-4D97-AF65-F5344CB8AC3E}">
        <p14:creationId xmlns:p14="http://schemas.microsoft.com/office/powerpoint/2010/main" val="74829894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148601" cy="1143000"/>
          </a:xfrm>
        </p:spPr>
        <p:txBody>
          <a:bodyPr>
            <a:normAutofit/>
          </a:bodyPr>
          <a:lstStyle/>
          <a:p>
            <a:pPr algn="r"/>
            <a:r>
              <a:rPr lang="en-US" sz="1600" b="1" dirty="0"/>
              <a:t>Technical Skills Grounded in Academics: </a:t>
            </a:r>
            <a:r>
              <a:rPr lang="en-US" sz="1600" dirty="0"/>
              <a:t>Service Orientation</a:t>
            </a:r>
          </a:p>
        </p:txBody>
      </p:sp>
      <p:sp>
        <p:nvSpPr>
          <p:cNvPr id="3" name="Content Placeholder 2"/>
          <p:cNvSpPr>
            <a:spLocks noGrp="1"/>
          </p:cNvSpPr>
          <p:nvPr>
            <p:ph idx="1"/>
          </p:nvPr>
        </p:nvSpPr>
        <p:spPr>
          <a:xfrm>
            <a:off x="457200" y="1337310"/>
            <a:ext cx="8229600" cy="4525963"/>
          </a:xfrm>
        </p:spPr>
        <p:txBody>
          <a:bodyPr>
            <a:normAutofit fontScale="85000" lnSpcReduction="20000"/>
          </a:bodyPr>
          <a:lstStyle/>
          <a:p>
            <a:pPr marL="0" indent="0">
              <a:buNone/>
            </a:pPr>
            <a:r>
              <a:rPr lang="en-US" sz="4600" b="1" dirty="0"/>
              <a:t>Internal customer</a:t>
            </a:r>
          </a:p>
          <a:p>
            <a:pPr marL="0" indent="0">
              <a:buNone/>
            </a:pPr>
            <a:r>
              <a:rPr lang="en-US" sz="3600" dirty="0"/>
              <a:t>Can be a co-worker, another department, or a distributor who depends upon us to provide products or services which in turn are utilized to create a deliverable for the external customer. In general, internal customers don't have a choice. For example, if the sales department doesn't like accounting's credit policies, they can't fire that department and hire another. </a:t>
            </a:r>
          </a:p>
        </p:txBody>
      </p:sp>
    </p:spTree>
    <p:extLst>
      <p:ext uri="{BB962C8B-B14F-4D97-AF65-F5344CB8AC3E}">
        <p14:creationId xmlns:p14="http://schemas.microsoft.com/office/powerpoint/2010/main" val="56733720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148601" cy="1143000"/>
          </a:xfrm>
        </p:spPr>
        <p:txBody>
          <a:bodyPr>
            <a:normAutofit/>
          </a:bodyPr>
          <a:lstStyle/>
          <a:p>
            <a:pPr algn="r"/>
            <a:r>
              <a:rPr lang="en-US" sz="1600" b="1" dirty="0"/>
              <a:t>Technical Skills Grounded in Academics: </a:t>
            </a:r>
            <a:r>
              <a:rPr lang="en-US" sz="1600" dirty="0"/>
              <a:t>Service Orientation</a:t>
            </a:r>
          </a:p>
        </p:txBody>
      </p:sp>
      <p:sp>
        <p:nvSpPr>
          <p:cNvPr id="3" name="Content Placeholder 2"/>
          <p:cNvSpPr>
            <a:spLocks noGrp="1"/>
          </p:cNvSpPr>
          <p:nvPr>
            <p:ph idx="1"/>
          </p:nvPr>
        </p:nvSpPr>
        <p:spPr>
          <a:xfrm>
            <a:off x="1371600" y="5586920"/>
            <a:ext cx="6400800" cy="390381"/>
          </a:xfrm>
        </p:spPr>
        <p:txBody>
          <a:bodyPr>
            <a:normAutofit/>
          </a:bodyPr>
          <a:lstStyle/>
          <a:p>
            <a:pPr marL="0" indent="0" algn="ctr">
              <a:buNone/>
            </a:pPr>
            <a:r>
              <a:rPr lang="en-US" sz="1200" i="1" dirty="0"/>
              <a:t>If play prompt does not appear, please click in the center of the slide.</a:t>
            </a:r>
          </a:p>
        </p:txBody>
      </p:sp>
      <p:pic>
        <p:nvPicPr>
          <p:cNvPr id="4" name="tn0veQ7_stI"/>
          <p:cNvPicPr>
            <a:picLocks noRot="1" noChangeAspect="1"/>
          </p:cNvPicPr>
          <p:nvPr>
            <a:videoFile r:link="rId1"/>
            <p:extLst>
              <p:ext uri="{DAA4B4D4-6D71-4841-9C94-3DE7FCFB9230}">
                <p14:media xmlns:p14="http://schemas.microsoft.com/office/powerpoint/2010/main" r:link="rId2"/>
              </p:ext>
            </p:extLst>
          </p:nvPr>
        </p:nvPicPr>
        <p:blipFill>
          <a:blip r:embed="rId4"/>
          <a:stretch>
            <a:fillRect/>
          </a:stretch>
        </p:blipFill>
        <p:spPr>
          <a:xfrm>
            <a:off x="1371600" y="1951721"/>
            <a:ext cx="6400800" cy="3600450"/>
          </a:xfrm>
          <a:prstGeom prst="rect">
            <a:avLst/>
          </a:prstGeom>
          <a:ln w="9525" cap="flat">
            <a:solidFill>
              <a:srgbClr val="383838"/>
            </a:solidFill>
          </a:ln>
          <a:effectLst>
            <a:outerShdw blurRad="152400" dist="317500" dir="6000000" sx="105000" sy="105000" algn="tl" rotWithShape="0">
              <a:srgbClr val="000000">
                <a:alpha val="30000"/>
              </a:srgbClr>
            </a:outerShdw>
          </a:effectLst>
        </p:spPr>
      </p:pic>
      <p:sp>
        <p:nvSpPr>
          <p:cNvPr id="5" name="Rectangle 4"/>
          <p:cNvSpPr/>
          <p:nvPr/>
        </p:nvSpPr>
        <p:spPr>
          <a:xfrm>
            <a:off x="1371600" y="1117461"/>
            <a:ext cx="6400800" cy="830997"/>
          </a:xfrm>
          <a:prstGeom prst="rect">
            <a:avLst/>
          </a:prstGeom>
        </p:spPr>
        <p:txBody>
          <a:bodyPr wrap="square">
            <a:spAutoFit/>
          </a:bodyPr>
          <a:lstStyle/>
          <a:p>
            <a:pPr algn="ctr"/>
            <a:r>
              <a:rPr lang="en-US" sz="2400" b="1" dirty="0"/>
              <a:t>“What Is Customer Service?</a:t>
            </a:r>
            <a:br>
              <a:rPr lang="en-US" sz="2400" b="1" dirty="0"/>
            </a:br>
            <a:r>
              <a:rPr lang="en-US" sz="2400" b="1" dirty="0"/>
              <a:t>The 7 Essentials to Customer Service”</a:t>
            </a:r>
          </a:p>
        </p:txBody>
      </p:sp>
    </p:spTree>
    <p:extLst>
      <p:ext uri="{BB962C8B-B14F-4D97-AF65-F5344CB8AC3E}">
        <p14:creationId xmlns:p14="http://schemas.microsoft.com/office/powerpoint/2010/main" val="35561697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327</TotalTime>
  <Words>386</Words>
  <Application>Microsoft Office PowerPoint</Application>
  <PresentationFormat>On-screen Show (4:3)</PresentationFormat>
  <Paragraphs>48</Paragraphs>
  <Slides>11</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Office Theme</vt:lpstr>
      <vt:lpstr>PowerPoint Presentation</vt:lpstr>
      <vt:lpstr>Everyone Is A Customer Technical Skills Grounded in Academics:  Service Orientation</vt:lpstr>
      <vt:lpstr>Everyone Is A Customer Technical Skills Grounded in Academics:  Service Orientation</vt:lpstr>
      <vt:lpstr>Everyone Is A Customer Technical Skills Grounded in Academics:  Service Orientation</vt:lpstr>
      <vt:lpstr>Everyone Is A Customer Technical Skills Grounded in Academics:  Service Orientation</vt:lpstr>
      <vt:lpstr>Technical Skills Grounded in Academics: Service Orientation</vt:lpstr>
      <vt:lpstr>Technical Skills Grounded in Academics: Service Orientation</vt:lpstr>
      <vt:lpstr>Technical Skills Grounded in Academics: Service Orientation</vt:lpstr>
      <vt:lpstr>Technical Skills Grounded in Academics: Service Orientation</vt:lpstr>
      <vt:lpstr>Technical Skills Grounded in Academics: Service Orientation</vt:lpstr>
      <vt:lpstr>Technical Skills Grounded in Academics: Service Orientation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Bieber</dc:creator>
  <cp:lastModifiedBy>lrauch@skillsusa.org</cp:lastModifiedBy>
  <cp:revision>45</cp:revision>
  <dcterms:created xsi:type="dcterms:W3CDTF">2014-07-15T20:28:28Z</dcterms:created>
  <dcterms:modified xsi:type="dcterms:W3CDTF">2017-10-27T19:53:35Z</dcterms:modified>
</cp:coreProperties>
</file>