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61" r:id="rId3"/>
    <p:sldId id="262" r:id="rId4"/>
    <p:sldId id="263" r:id="rId5"/>
    <p:sldId id="264" r:id="rId6"/>
    <p:sldId id="275" r:id="rId7"/>
    <p:sldId id="265" r:id="rId8"/>
    <p:sldId id="274" r:id="rId9"/>
    <p:sldId id="260" r:id="rId10"/>
    <p:sldId id="272" r:id="rId11"/>
    <p:sldId id="271" r:id="rId12"/>
    <p:sldId id="270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79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2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65C2-8439-144F-8018-1CC8CE94C607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9EBD-1D77-404B-9961-AA9B4F0FD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2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65C2-8439-144F-8018-1CC8CE94C607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9EBD-1D77-404B-9961-AA9B4F0FD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0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65C2-8439-144F-8018-1CC8CE94C607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9EBD-1D77-404B-9961-AA9B4F0FD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0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65C2-8439-144F-8018-1CC8CE94C607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9EBD-1D77-404B-9961-AA9B4F0FD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9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65C2-8439-144F-8018-1CC8CE94C607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9EBD-1D77-404B-9961-AA9B4F0FD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8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65C2-8439-144F-8018-1CC8CE94C607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9EBD-1D77-404B-9961-AA9B4F0FD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9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65C2-8439-144F-8018-1CC8CE94C607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9EBD-1D77-404B-9961-AA9B4F0FD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2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65C2-8439-144F-8018-1CC8CE94C607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9EBD-1D77-404B-9961-AA9B4F0FD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5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65C2-8439-144F-8018-1CC8CE94C607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9EBD-1D77-404B-9961-AA9B4F0FD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0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65C2-8439-144F-8018-1CC8CE94C607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9EBD-1D77-404B-9961-AA9B4F0FD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1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65C2-8439-144F-8018-1CC8CE94C607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9EBD-1D77-404B-9961-AA9B4F0FD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4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A65C2-8439-144F-8018-1CC8CE94C607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69EBD-1D77-404B-9961-AA9B4F0FD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lues.com/inspirational-stories-tv-spots/125-Balle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mp"/><Relationship Id="rId4" Type="http://schemas.openxmlformats.org/officeDocument/2006/relationships/hyperlink" Target="http://www.values.com/inspirational-stories-tv-spots/125-balle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47D2A4-DF65-408D-AFA2-937112831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799" y="2627374"/>
            <a:ext cx="4660401" cy="16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57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362"/>
            <a:ext cx="7581900" cy="1058863"/>
          </a:xfrm>
        </p:spPr>
        <p:txBody>
          <a:bodyPr>
            <a:normAutofit/>
          </a:bodyPr>
          <a:lstStyle/>
          <a:p>
            <a:pPr algn="r"/>
            <a:r>
              <a:rPr lang="en-US" sz="1600" b="1" dirty="0"/>
              <a:t>Personal Skills: </a:t>
            </a:r>
            <a:r>
              <a:rPr lang="en-US" sz="1600" dirty="0"/>
              <a:t>Professionalism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8229600" cy="639762"/>
          </a:xfrm>
        </p:spPr>
        <p:txBody>
          <a:bodyPr/>
          <a:lstStyle/>
          <a:p>
            <a:pPr algn="ctr"/>
            <a:r>
              <a:rPr lang="en-US" dirty="0"/>
              <a:t>10 Personality Traits of a Confident Person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Self-Assured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Ambitious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Sociable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Competitive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Risk Taking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arabicPeriod" startAt="6"/>
            </a:pPr>
            <a:r>
              <a:rPr lang="en-US" dirty="0"/>
              <a:t>Hard Working</a:t>
            </a:r>
          </a:p>
          <a:p>
            <a:pPr marL="571500" indent="-571500">
              <a:buFont typeface="+mj-lt"/>
              <a:buAutoNum type="arabicPeriod" startAt="6"/>
            </a:pPr>
            <a:r>
              <a:rPr lang="en-US" dirty="0"/>
              <a:t>Determined</a:t>
            </a:r>
          </a:p>
          <a:p>
            <a:pPr marL="571500" indent="-571500">
              <a:buFont typeface="+mj-lt"/>
              <a:buAutoNum type="arabicPeriod" startAt="6"/>
            </a:pPr>
            <a:r>
              <a:rPr lang="en-US" dirty="0"/>
              <a:t>Accepting</a:t>
            </a:r>
          </a:p>
          <a:p>
            <a:pPr marL="571500" indent="-571500">
              <a:buFont typeface="+mj-lt"/>
              <a:buAutoNum type="arabicPeriod" startAt="6"/>
            </a:pPr>
            <a:r>
              <a:rPr lang="en-US" dirty="0"/>
              <a:t>Shrewd</a:t>
            </a:r>
          </a:p>
          <a:p>
            <a:pPr marL="571500" indent="-571500">
              <a:buFont typeface="+mj-lt"/>
              <a:buAutoNum type="arabicPeriod" startAt="6"/>
            </a:pPr>
            <a:r>
              <a:rPr lang="en-US" dirty="0"/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308693684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33206" cy="1143000"/>
          </a:xfrm>
        </p:spPr>
        <p:txBody>
          <a:bodyPr>
            <a:normAutofit/>
          </a:bodyPr>
          <a:lstStyle/>
          <a:p>
            <a:pPr algn="r"/>
            <a:r>
              <a:rPr lang="en-US" sz="1600" b="1" dirty="0"/>
              <a:t>Personal Skills: </a:t>
            </a:r>
            <a:r>
              <a:rPr lang="en-US" sz="1600" dirty="0"/>
              <a:t>Professionalism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Quick Write</a:t>
            </a:r>
            <a:r>
              <a:rPr lang="en-US" dirty="0"/>
              <a:t> </a:t>
            </a:r>
          </a:p>
          <a:p>
            <a:pPr lvl="0"/>
            <a:r>
              <a:rPr lang="en-US" dirty="0"/>
              <a:t>What characteristics of self-confidence do I exhibit most?</a:t>
            </a:r>
          </a:p>
          <a:p>
            <a:pPr lvl="0"/>
            <a:r>
              <a:rPr lang="en-US" dirty="0"/>
              <a:t>What characteristics should I work to improve for my self-confidence?</a:t>
            </a:r>
          </a:p>
          <a:p>
            <a:pPr lvl="0"/>
            <a:r>
              <a:rPr lang="en-US" dirty="0"/>
              <a:t>Who is someone I could ask for help to improve my self-confidence?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67453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33206" cy="1143000"/>
          </a:xfrm>
        </p:spPr>
        <p:txBody>
          <a:bodyPr>
            <a:normAutofit/>
          </a:bodyPr>
          <a:lstStyle/>
          <a:p>
            <a:pPr algn="r"/>
            <a:r>
              <a:rPr lang="en-US" sz="1600" b="1" dirty="0"/>
              <a:t>Personal Skills: </a:t>
            </a:r>
            <a:r>
              <a:rPr lang="en-US" sz="1600" dirty="0"/>
              <a:t>Professionalism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Self-confidence is part of being professional and it is good to be professional at school and work.</a:t>
            </a:r>
          </a:p>
          <a:p>
            <a:pPr lvl="1"/>
            <a:r>
              <a:rPr lang="en-US" dirty="0"/>
              <a:t>Confidence allows a person to represent their school or business well.</a:t>
            </a:r>
          </a:p>
          <a:p>
            <a:pPr lvl="0"/>
            <a:r>
              <a:rPr lang="en-US" dirty="0"/>
              <a:t>Displaying self-confidence will help others to trust in a person’s knowledge and abilities.</a:t>
            </a:r>
          </a:p>
          <a:p>
            <a:pPr lvl="1"/>
            <a:r>
              <a:rPr lang="en-US" dirty="0"/>
              <a:t>This will make the individual a more effective team player. This also might help a person get a job or position they really want such as a SkillsUSA office.</a:t>
            </a:r>
          </a:p>
          <a:p>
            <a:r>
              <a:rPr lang="en-US" dirty="0"/>
              <a:t>Displaying self-confidence means a person feels good. When someone feels good, they perform well.</a:t>
            </a:r>
          </a:p>
        </p:txBody>
      </p:sp>
    </p:spTree>
    <p:extLst>
      <p:ext uri="{BB962C8B-B14F-4D97-AF65-F5344CB8AC3E}">
        <p14:creationId xmlns:p14="http://schemas.microsoft.com/office/powerpoint/2010/main" val="4176466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362"/>
            <a:ext cx="7581900" cy="1058863"/>
          </a:xfrm>
        </p:spPr>
        <p:txBody>
          <a:bodyPr>
            <a:normAutofit/>
          </a:bodyPr>
          <a:lstStyle/>
          <a:p>
            <a:pPr algn="r"/>
            <a:r>
              <a:rPr lang="en-US" sz="1600" b="1" dirty="0"/>
              <a:t>Personal Skills: </a:t>
            </a:r>
            <a:r>
              <a:rPr lang="en-US" sz="1600" dirty="0"/>
              <a:t>Professionalism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8229600" cy="639762"/>
          </a:xfrm>
        </p:spPr>
        <p:txBody>
          <a:bodyPr/>
          <a:lstStyle/>
          <a:p>
            <a:pPr algn="ctr"/>
            <a:r>
              <a:rPr lang="en-US" dirty="0"/>
              <a:t>Building Self-Confidence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Dress sharp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Walk faster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Good posture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Personal commercial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Gratitude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arabicPeriod" startAt="6"/>
            </a:pPr>
            <a:r>
              <a:rPr lang="en-US" dirty="0"/>
              <a:t>Compliment other people </a:t>
            </a:r>
          </a:p>
          <a:p>
            <a:pPr marL="571500" indent="-571500">
              <a:buFont typeface="+mj-lt"/>
              <a:buAutoNum type="arabicPeriod" startAt="6"/>
            </a:pPr>
            <a:r>
              <a:rPr lang="en-US" dirty="0"/>
              <a:t>Sit in the front row </a:t>
            </a:r>
          </a:p>
          <a:p>
            <a:pPr marL="571500" indent="-571500">
              <a:buFont typeface="+mj-lt"/>
              <a:buAutoNum type="arabicPeriod" startAt="6"/>
            </a:pPr>
            <a:r>
              <a:rPr lang="en-US" dirty="0"/>
              <a:t>Speak up</a:t>
            </a:r>
          </a:p>
          <a:p>
            <a:pPr marL="571500" indent="-571500">
              <a:buFont typeface="+mj-lt"/>
              <a:buAutoNum type="arabicPeriod" startAt="6"/>
            </a:pPr>
            <a:r>
              <a:rPr lang="en-US" dirty="0"/>
              <a:t>Exercise</a:t>
            </a:r>
          </a:p>
          <a:p>
            <a:pPr marL="571500" indent="-571500">
              <a:buFont typeface="+mj-lt"/>
              <a:buAutoNum type="arabicPeriod" startAt="6"/>
            </a:pPr>
            <a:r>
              <a:rPr lang="en-US" dirty="0"/>
              <a:t>Contribute</a:t>
            </a:r>
          </a:p>
        </p:txBody>
      </p:sp>
    </p:spTree>
    <p:extLst>
      <p:ext uri="{BB962C8B-B14F-4D97-AF65-F5344CB8AC3E}">
        <p14:creationId xmlns:p14="http://schemas.microsoft.com/office/powerpoint/2010/main" val="261834997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047"/>
            <a:ext cx="8229600" cy="1415754"/>
          </a:xfrm>
        </p:spPr>
        <p:txBody>
          <a:bodyPr>
            <a:normAutofit/>
          </a:bodyPr>
          <a:lstStyle/>
          <a:p>
            <a:r>
              <a:rPr lang="en-US" sz="4000" dirty="0"/>
              <a:t>I Believe in Me</a:t>
            </a:r>
            <a:br>
              <a:rPr lang="en-US" sz="4000" dirty="0"/>
            </a:br>
            <a:r>
              <a:rPr lang="en-US" sz="1300" dirty="0"/>
              <a:t>Personal Skills:  Professionalism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6463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Essential Questions</a:t>
            </a:r>
          </a:p>
          <a:p>
            <a:pPr lvl="1"/>
            <a:r>
              <a:rPr lang="en-US" dirty="0"/>
              <a:t>What is self-confidence?</a:t>
            </a:r>
          </a:p>
          <a:p>
            <a:pPr lvl="1"/>
            <a:r>
              <a:rPr lang="en-US" dirty="0"/>
              <a:t>Why is it important to have self-confidence?</a:t>
            </a:r>
          </a:p>
          <a:p>
            <a:pPr lvl="1"/>
            <a:r>
              <a:rPr lang="en-US" dirty="0"/>
              <a:t>What are external characteristics of self-confidence (what does self-confidence look like)?</a:t>
            </a:r>
          </a:p>
          <a:p>
            <a:pPr lvl="1"/>
            <a:r>
              <a:rPr lang="en-US" dirty="0"/>
              <a:t>What is my current level of self-confidence?</a:t>
            </a:r>
          </a:p>
          <a:p>
            <a:pPr lvl="1"/>
            <a:r>
              <a:rPr lang="en-US" dirty="0"/>
              <a:t>How can I develop self-confidence for the workplace?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4623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047"/>
            <a:ext cx="8229600" cy="1415754"/>
          </a:xfrm>
        </p:spPr>
        <p:txBody>
          <a:bodyPr>
            <a:normAutofit/>
          </a:bodyPr>
          <a:lstStyle/>
          <a:p>
            <a:r>
              <a:rPr lang="en-US" sz="4000" dirty="0"/>
              <a:t>I Believe in Me</a:t>
            </a:r>
            <a:br>
              <a:rPr lang="en-US" sz="4000" dirty="0"/>
            </a:br>
            <a:r>
              <a:rPr lang="en-US" sz="1300" dirty="0"/>
              <a:t>Personal Skills: Professionalism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Students will understand…</a:t>
            </a:r>
          </a:p>
          <a:p>
            <a:pPr lvl="1"/>
            <a:r>
              <a:rPr lang="en-US" dirty="0"/>
              <a:t>Self-confident individuals trust their own abilities, have a sense of control of their lives, and believe they will be able to do what they wish, plan and expect.</a:t>
            </a:r>
          </a:p>
          <a:p>
            <a:pPr lvl="1"/>
            <a:r>
              <a:rPr lang="en-US" dirty="0"/>
              <a:t>Self-confident individuals have expectations that are realistic. Even if those are not met, they continue to be positive.</a:t>
            </a:r>
          </a:p>
          <a:p>
            <a:pPr lvl="1"/>
            <a:r>
              <a:rPr lang="en-US" dirty="0"/>
              <a:t>Individuals who lack self-confidence find it difficult to be successful.</a:t>
            </a:r>
          </a:p>
          <a:p>
            <a:pPr lvl="1"/>
            <a:r>
              <a:rPr lang="en-US" dirty="0"/>
              <a:t>Self-confidence gains the attention of others so that an individual’s talents and skills have the chance to shine.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0818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047"/>
            <a:ext cx="8229600" cy="1415754"/>
          </a:xfrm>
        </p:spPr>
        <p:txBody>
          <a:bodyPr>
            <a:normAutofit/>
          </a:bodyPr>
          <a:lstStyle/>
          <a:p>
            <a:r>
              <a:rPr lang="en-US" sz="4000" dirty="0"/>
              <a:t>I Believe in Me</a:t>
            </a:r>
            <a:br>
              <a:rPr lang="en-US" sz="4000" dirty="0"/>
            </a:br>
            <a:r>
              <a:rPr lang="en-US" sz="1300" dirty="0"/>
              <a:t>Personal Skills: Professionalism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Students will know…</a:t>
            </a:r>
          </a:p>
          <a:p>
            <a:pPr lvl="1"/>
            <a:r>
              <a:rPr lang="en-US" dirty="0"/>
              <a:t>Characteristics of self-confidence</a:t>
            </a:r>
          </a:p>
          <a:p>
            <a:pPr lvl="1"/>
            <a:r>
              <a:rPr lang="en-US" dirty="0"/>
              <a:t>How to exhibit self-confidence in the classroom and workplace</a:t>
            </a:r>
          </a:p>
          <a:p>
            <a:pPr lvl="1"/>
            <a:r>
              <a:rPr lang="en-US" dirty="0"/>
              <a:t>How to build and improve self-confidence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2919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047"/>
            <a:ext cx="8229600" cy="1415754"/>
          </a:xfrm>
        </p:spPr>
        <p:txBody>
          <a:bodyPr>
            <a:normAutofit/>
          </a:bodyPr>
          <a:lstStyle/>
          <a:p>
            <a:r>
              <a:rPr lang="en-US" sz="4000" dirty="0"/>
              <a:t>I Believe in Me</a:t>
            </a:r>
            <a:br>
              <a:rPr lang="en-US" sz="4000" dirty="0"/>
            </a:br>
            <a:r>
              <a:rPr lang="en-US" sz="1300" dirty="0"/>
              <a:t>Personal Skills: Professionalism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Students will be able to…</a:t>
            </a:r>
          </a:p>
          <a:p>
            <a:pPr lvl="1"/>
            <a:r>
              <a:rPr lang="en-US" dirty="0"/>
              <a:t>List five characteristics of a self-confident person</a:t>
            </a:r>
          </a:p>
          <a:p>
            <a:pPr lvl="1"/>
            <a:r>
              <a:rPr lang="en-US" dirty="0"/>
              <a:t>Evaluate their own self-confidence level</a:t>
            </a:r>
          </a:p>
          <a:p>
            <a:pPr lvl="1"/>
            <a:r>
              <a:rPr lang="en-US" dirty="0"/>
              <a:t>Describe three ways to improve self-confidence and set a SMART goal for his or herself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1973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33206" cy="1143000"/>
          </a:xfrm>
        </p:spPr>
        <p:txBody>
          <a:bodyPr>
            <a:normAutofit/>
          </a:bodyPr>
          <a:lstStyle/>
          <a:p>
            <a:pPr algn="r"/>
            <a:r>
              <a:rPr lang="en-US" sz="1600" b="1" dirty="0"/>
              <a:t>Personal Skills: </a:t>
            </a:r>
            <a:r>
              <a:rPr lang="en-US" sz="1600" dirty="0"/>
              <a:t>Professionalism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Describe a person who exhibits self-confidence.</a:t>
            </a:r>
          </a:p>
        </p:txBody>
      </p:sp>
    </p:spTree>
    <p:extLst>
      <p:ext uri="{BB962C8B-B14F-4D97-AF65-F5344CB8AC3E}">
        <p14:creationId xmlns:p14="http://schemas.microsoft.com/office/powerpoint/2010/main" val="238931944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33206" cy="1143000"/>
          </a:xfrm>
        </p:spPr>
        <p:txBody>
          <a:bodyPr>
            <a:normAutofit/>
          </a:bodyPr>
          <a:lstStyle/>
          <a:p>
            <a:pPr algn="r"/>
            <a:r>
              <a:rPr lang="en-US" sz="1600" b="1" dirty="0"/>
              <a:t>Personal Skills: </a:t>
            </a:r>
            <a:r>
              <a:rPr lang="en-US" sz="1600" dirty="0"/>
              <a:t>Professionalism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79" y="5472445"/>
            <a:ext cx="8229600" cy="54480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b="1" dirty="0"/>
              <a:t>Clink link to play video</a:t>
            </a:r>
          </a:p>
          <a:p>
            <a:pPr marL="0" indent="0" algn="ctr">
              <a:buNone/>
            </a:pPr>
            <a:r>
              <a:rPr lang="en-US" sz="1200" i="1" dirty="0">
                <a:hlinkClick r:id="rId3"/>
              </a:rPr>
              <a:t>www.values.com/inspirational-stories-tv-spots/125-Ballet</a:t>
            </a:r>
            <a:r>
              <a:rPr lang="en-US" sz="1200" i="1" dirty="0"/>
              <a:t> </a:t>
            </a:r>
          </a:p>
        </p:txBody>
      </p:sp>
      <p:pic>
        <p:nvPicPr>
          <p:cNvPr id="4" name="Picture 3" descr="See our television commercial about a little girl who has a lot of confidence | Values.com | Va - Internet Explorer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9737" r="15856" b="12113"/>
          <a:stretch/>
        </p:blipFill>
        <p:spPr>
          <a:xfrm>
            <a:off x="1371600" y="1527867"/>
            <a:ext cx="6400800" cy="38022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8504873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33206" cy="1143000"/>
          </a:xfrm>
        </p:spPr>
        <p:txBody>
          <a:bodyPr>
            <a:normAutofit/>
          </a:bodyPr>
          <a:lstStyle/>
          <a:p>
            <a:pPr algn="r"/>
            <a:r>
              <a:rPr lang="en-US" sz="1600" b="1" dirty="0"/>
              <a:t>Personal Skills: </a:t>
            </a:r>
            <a:r>
              <a:rPr lang="en-US" sz="1600" dirty="0"/>
              <a:t>Professionalism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82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Objectives:</a:t>
            </a:r>
          </a:p>
          <a:p>
            <a:r>
              <a:rPr lang="en-US" dirty="0"/>
              <a:t>List five characteristics of a self-confident person.</a:t>
            </a:r>
          </a:p>
          <a:p>
            <a:r>
              <a:rPr lang="en-US" dirty="0"/>
              <a:t>Evaluate your own self-confidence level.</a:t>
            </a:r>
          </a:p>
          <a:p>
            <a:r>
              <a:rPr lang="en-US" dirty="0"/>
              <a:t>Describe three ways to improve self-confidence and set a SMART goal for yourself.</a:t>
            </a:r>
          </a:p>
        </p:txBody>
      </p:sp>
    </p:spTree>
    <p:extLst>
      <p:ext uri="{BB962C8B-B14F-4D97-AF65-F5344CB8AC3E}">
        <p14:creationId xmlns:p14="http://schemas.microsoft.com/office/powerpoint/2010/main" val="3155634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33206" cy="1143000"/>
          </a:xfrm>
        </p:spPr>
        <p:txBody>
          <a:bodyPr>
            <a:normAutofit/>
          </a:bodyPr>
          <a:lstStyle/>
          <a:p>
            <a:pPr algn="r"/>
            <a:r>
              <a:rPr lang="en-US" sz="1600" b="1" dirty="0"/>
              <a:t>Personal Skills: </a:t>
            </a:r>
            <a:r>
              <a:rPr lang="en-US" sz="1600" dirty="0"/>
              <a:t>Professionalism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</a:pPr>
            <a:r>
              <a:rPr lang="en-US" b="1" dirty="0"/>
              <a:t>Self-confidence</a:t>
            </a:r>
          </a:p>
          <a:p>
            <a:pPr marL="400050" lvl="1" indent="0">
              <a:lnSpc>
                <a:spcPct val="80000"/>
              </a:lnSpc>
              <a:buNone/>
            </a:pPr>
            <a:r>
              <a:rPr lang="en-US" sz="2200" dirty="0"/>
              <a:t>The quality or state of being certain in oneself and in one’s powers and abilities.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50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429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Office Theme</vt:lpstr>
      <vt:lpstr>PowerPoint Presentation</vt:lpstr>
      <vt:lpstr>I Believe in Me Personal Skills:  Professionalism</vt:lpstr>
      <vt:lpstr>I Believe in Me Personal Skills: Professionalism</vt:lpstr>
      <vt:lpstr>I Believe in Me Personal Skills: Professionalism</vt:lpstr>
      <vt:lpstr>I Believe in Me Personal Skills: Professionalism</vt:lpstr>
      <vt:lpstr>Personal Skills: Professionalism</vt:lpstr>
      <vt:lpstr>Personal Skills: Professionalism</vt:lpstr>
      <vt:lpstr>Personal Skills: Professionalism</vt:lpstr>
      <vt:lpstr>Personal Skills: Professionalism</vt:lpstr>
      <vt:lpstr>Personal Skills: Professionalism</vt:lpstr>
      <vt:lpstr>Personal Skills: Professionalism</vt:lpstr>
      <vt:lpstr>Personal Skills: Professionalism</vt:lpstr>
      <vt:lpstr>Personal Skills: Professionalism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Bieber</dc:creator>
  <cp:lastModifiedBy>Laura Rauch</cp:lastModifiedBy>
  <cp:revision>33</cp:revision>
  <dcterms:created xsi:type="dcterms:W3CDTF">2014-07-15T20:28:28Z</dcterms:created>
  <dcterms:modified xsi:type="dcterms:W3CDTF">2017-10-27T17:40:06Z</dcterms:modified>
</cp:coreProperties>
</file>