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82" r:id="rId2"/>
    <p:sldId id="270" r:id="rId3"/>
    <p:sldId id="271" r:id="rId4"/>
    <p:sldId id="272" r:id="rId5"/>
    <p:sldId id="273" r:id="rId6"/>
    <p:sldId id="267" r:id="rId7"/>
    <p:sldId id="274" r:id="rId8"/>
    <p:sldId id="278" r:id="rId9"/>
    <p:sldId id="277" r:id="rId10"/>
    <p:sldId id="281" r:id="rId11"/>
    <p:sldId id="275" r:id="rId12"/>
    <p:sldId id="280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84" y="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551585-5C09-4F6D-8A72-55E1ED1DAFAB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4BAEAA-DB25-4C49-889C-C5E0BEF9B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291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BAEAA-DB25-4C49-889C-C5E0BEF9BFD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231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5C2-8439-144F-8018-1CC8CE94C607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69EBD-1D77-404B-9961-AA9B4F0FD3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525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5C2-8439-144F-8018-1CC8CE94C607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69EBD-1D77-404B-9961-AA9B4F0FD3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600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5C2-8439-144F-8018-1CC8CE94C607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69EBD-1D77-404B-9961-AA9B4F0FD3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508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5C2-8439-144F-8018-1CC8CE94C607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69EBD-1D77-404B-9961-AA9B4F0FD3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093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5C2-8439-144F-8018-1CC8CE94C607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69EBD-1D77-404B-9961-AA9B4F0FD3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589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5C2-8439-144F-8018-1CC8CE94C607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69EBD-1D77-404B-9961-AA9B4F0FD3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699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5C2-8439-144F-8018-1CC8CE94C607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69EBD-1D77-404B-9961-AA9B4F0FD3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427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5C2-8439-144F-8018-1CC8CE94C607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69EBD-1D77-404B-9961-AA9B4F0FD3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954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5C2-8439-144F-8018-1CC8CE94C607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69EBD-1D77-404B-9961-AA9B4F0FD3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608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5C2-8439-144F-8018-1CC8CE94C607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69EBD-1D77-404B-9961-AA9B4F0FD3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119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A65C2-8439-144F-8018-1CC8CE94C607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69EBD-1D77-404B-9961-AA9B4F0FD3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347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A65C2-8439-144F-8018-1CC8CE94C607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F69EBD-1D77-404B-9961-AA9B4F0FD3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43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microsoft.com/office/2007/relationships/media" Target="https://www.youtube.com/embed/YzqNgyqUYso" TargetMode="External"/><Relationship Id="rId1" Type="http://schemas.openxmlformats.org/officeDocument/2006/relationships/video" Target="NULL" TargetMode="External"/><Relationship Id="rId5" Type="http://schemas.openxmlformats.org/officeDocument/2006/relationships/image" Target="../media/image5.jpeg"/><Relationship Id="rId4" Type="http://schemas.openxmlformats.org/officeDocument/2006/relationships/image" Target="../media/image3.jp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gi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F3C3DB0-09C4-487A-8638-517A5E8748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1799" y="2627374"/>
            <a:ext cx="4660401" cy="1603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18462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155" y="216772"/>
            <a:ext cx="7433206" cy="1143000"/>
          </a:xfrm>
        </p:spPr>
        <p:txBody>
          <a:bodyPr>
            <a:normAutofit/>
          </a:bodyPr>
          <a:lstStyle/>
          <a:p>
            <a:pPr algn="r"/>
            <a:r>
              <a:rPr lang="en-US" sz="1600" b="1" dirty="0"/>
              <a:t>Workplace Skills: </a:t>
            </a:r>
            <a:r>
              <a:rPr lang="en-US" sz="1600" dirty="0"/>
              <a:t>Multi-Cultural Sensitivity and Awareness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5440692"/>
            <a:ext cx="8229600" cy="561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100" i="1" dirty="0"/>
              <a:t>If play prompt does not appear, please click in the center of the slide.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53379"/>
            <a:ext cx="8229600" cy="561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b="1" dirty="0"/>
              <a:t>“What </a:t>
            </a:r>
            <a:r>
              <a:rPr lang="en-US" sz="2400" b="1"/>
              <a:t>Does Diversity Mean to You?”</a:t>
            </a:r>
            <a:endParaRPr lang="en-US" sz="2400" b="1" dirty="0"/>
          </a:p>
        </p:txBody>
      </p:sp>
      <p:pic>
        <p:nvPicPr>
          <p:cNvPr id="6" name="YzqNgyqUYso"/>
          <p:cNvPicPr>
            <a:picLocks noRot="1" noChangeAspect="1"/>
          </p:cNvPicPr>
          <p:nvPr>
            <a:videoFile r:link="rId1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371600" y="1761780"/>
            <a:ext cx="6400800" cy="3600450"/>
          </a:xfrm>
          <a:prstGeom prst="rect">
            <a:avLst/>
          </a:prstGeom>
          <a:ln w="9525" cap="flat">
            <a:solidFill>
              <a:srgbClr val="383838"/>
            </a:solidFill>
          </a:ln>
          <a:effectLst>
            <a:outerShdw blurRad="152400" dist="317500" dir="6000000" sx="105000" sy="105000" algn="tl" rotWithShape="0">
              <a:srgbClr val="000000">
                <a:alpha val="3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134286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900" y="274638"/>
            <a:ext cx="7433206" cy="1143000"/>
          </a:xfrm>
        </p:spPr>
        <p:txBody>
          <a:bodyPr>
            <a:normAutofit/>
          </a:bodyPr>
          <a:lstStyle/>
          <a:p>
            <a:pPr algn="r"/>
            <a:r>
              <a:rPr lang="en-US" sz="1600" b="1" dirty="0"/>
              <a:t>Workplace Skills: </a:t>
            </a:r>
            <a:r>
              <a:rPr lang="en-US" sz="1600" dirty="0"/>
              <a:t>Multi-Cultural Sensitivity and Awareness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type of vehicle do you prefer to drive?</a:t>
            </a:r>
          </a:p>
          <a:p>
            <a:r>
              <a:rPr lang="en-US" dirty="0"/>
              <a:t>What is your favorite season?</a:t>
            </a:r>
          </a:p>
          <a:p>
            <a:r>
              <a:rPr lang="en-US" dirty="0"/>
              <a:t>What is your favorite sports team?</a:t>
            </a:r>
          </a:p>
          <a:p>
            <a:r>
              <a:rPr lang="en-US" dirty="0"/>
              <a:t>How do you like to spend your spare time?</a:t>
            </a:r>
          </a:p>
        </p:txBody>
      </p:sp>
    </p:spTree>
    <p:extLst>
      <p:ext uri="{BB962C8B-B14F-4D97-AF65-F5344CB8AC3E}">
        <p14:creationId xmlns:p14="http://schemas.microsoft.com/office/powerpoint/2010/main" val="365288293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900" y="274638"/>
            <a:ext cx="7433206" cy="1143000"/>
          </a:xfrm>
        </p:spPr>
        <p:txBody>
          <a:bodyPr>
            <a:normAutofit/>
          </a:bodyPr>
          <a:lstStyle/>
          <a:p>
            <a:pPr algn="r"/>
            <a:r>
              <a:rPr lang="en-US" sz="1600" b="1" dirty="0"/>
              <a:t>Workplace Skills: </a:t>
            </a:r>
            <a:r>
              <a:rPr lang="en-US" sz="1600" dirty="0"/>
              <a:t>Multi-Cultural Sensitivity and Awareness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/>
              <a:t>Write a mission statement for a business of your choice that focuses on fostering diversity in the workplace.</a:t>
            </a:r>
          </a:p>
        </p:txBody>
      </p:sp>
    </p:spTree>
    <p:extLst>
      <p:ext uri="{BB962C8B-B14F-4D97-AF65-F5344CB8AC3E}">
        <p14:creationId xmlns:p14="http://schemas.microsoft.com/office/powerpoint/2010/main" val="2141505149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0047"/>
            <a:ext cx="8229600" cy="1415754"/>
          </a:xfrm>
        </p:spPr>
        <p:txBody>
          <a:bodyPr>
            <a:normAutofit/>
          </a:bodyPr>
          <a:lstStyle/>
          <a:p>
            <a:r>
              <a:rPr lang="en-US" sz="4000" dirty="0"/>
              <a:t>Fostering Diversity</a:t>
            </a:r>
            <a:br>
              <a:rPr lang="en-US" sz="4000" dirty="0"/>
            </a:br>
            <a:r>
              <a:rPr lang="en-US" sz="1300" dirty="0"/>
              <a:t>Workplace Skills: Multi-Cultural Sensitivity and Awareness</a:t>
            </a:r>
            <a:endParaRPr lang="en-US" sz="4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9588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/>
              <a:t>Essential Questions</a:t>
            </a:r>
          </a:p>
          <a:p>
            <a:pPr lvl="1"/>
            <a:r>
              <a:rPr lang="en-US" dirty="0"/>
              <a:t>How can I show appreciation for diversity in the workplace?</a:t>
            </a:r>
          </a:p>
          <a:p>
            <a:pPr lvl="1"/>
            <a:r>
              <a:rPr lang="en-US" dirty="0"/>
              <a:t>How can I develop positive relationships with all of my peers and co-workers?</a:t>
            </a:r>
          </a:p>
        </p:txBody>
      </p:sp>
    </p:spTree>
    <p:extLst>
      <p:ext uri="{BB962C8B-B14F-4D97-AF65-F5344CB8AC3E}">
        <p14:creationId xmlns:p14="http://schemas.microsoft.com/office/powerpoint/2010/main" val="416432332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0047"/>
            <a:ext cx="8229600" cy="1415754"/>
          </a:xfrm>
        </p:spPr>
        <p:txBody>
          <a:bodyPr>
            <a:normAutofit/>
          </a:bodyPr>
          <a:lstStyle/>
          <a:p>
            <a:r>
              <a:rPr lang="en-US" sz="4000" dirty="0"/>
              <a:t>Fostering Diversity</a:t>
            </a:r>
            <a:br>
              <a:rPr lang="en-US" sz="4000" dirty="0"/>
            </a:br>
            <a:r>
              <a:rPr lang="en-US" sz="1300" dirty="0"/>
              <a:t>Workplace Skills: Multi-Cultural Sensitivity and Awareness</a:t>
            </a:r>
            <a:endParaRPr lang="en-US" sz="4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9588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/>
              <a:t>Students will understand…</a:t>
            </a:r>
          </a:p>
          <a:p>
            <a:pPr lvl="1"/>
            <a:r>
              <a:rPr lang="en-US" dirty="0"/>
              <a:t>Strategies exist to help develop and maintain positive relationships in the workplace.</a:t>
            </a:r>
          </a:p>
          <a:p>
            <a:pPr lvl="1"/>
            <a:r>
              <a:rPr lang="en-US" dirty="0"/>
              <a:t>It is important to honor the opinions of others.</a:t>
            </a:r>
          </a:p>
        </p:txBody>
      </p:sp>
    </p:spTree>
    <p:extLst>
      <p:ext uri="{BB962C8B-B14F-4D97-AF65-F5344CB8AC3E}">
        <p14:creationId xmlns:p14="http://schemas.microsoft.com/office/powerpoint/2010/main" val="464110755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0047"/>
            <a:ext cx="8229600" cy="1415754"/>
          </a:xfrm>
        </p:spPr>
        <p:txBody>
          <a:bodyPr>
            <a:normAutofit/>
          </a:bodyPr>
          <a:lstStyle/>
          <a:p>
            <a:r>
              <a:rPr lang="en-US" sz="4000" dirty="0"/>
              <a:t>Fostering Diversity</a:t>
            </a:r>
            <a:br>
              <a:rPr lang="en-US" sz="4000" dirty="0"/>
            </a:br>
            <a:r>
              <a:rPr lang="en-US" sz="1300" dirty="0"/>
              <a:t>Workplace Skills: Multi-Cultural Sensitivity and Awareness</a:t>
            </a:r>
            <a:endParaRPr lang="en-US" sz="4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9588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/>
              <a:t>Students will know…</a:t>
            </a:r>
          </a:p>
          <a:p>
            <a:pPr lvl="1"/>
            <a:r>
              <a:rPr lang="en-US" dirty="0"/>
              <a:t>How to define key terms related to culture and diversity.</a:t>
            </a:r>
          </a:p>
          <a:p>
            <a:pPr lvl="1"/>
            <a:r>
              <a:rPr lang="en-US" dirty="0"/>
              <a:t>Multi-cultural sensitivity in the workplace is a key to success.</a:t>
            </a:r>
          </a:p>
        </p:txBody>
      </p:sp>
    </p:spTree>
    <p:extLst>
      <p:ext uri="{BB962C8B-B14F-4D97-AF65-F5344CB8AC3E}">
        <p14:creationId xmlns:p14="http://schemas.microsoft.com/office/powerpoint/2010/main" val="2055464468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0047"/>
            <a:ext cx="8229600" cy="1415754"/>
          </a:xfrm>
        </p:spPr>
        <p:txBody>
          <a:bodyPr>
            <a:normAutofit/>
          </a:bodyPr>
          <a:lstStyle/>
          <a:p>
            <a:r>
              <a:rPr lang="en-US" sz="4000" dirty="0"/>
              <a:t>Fostering Diversity</a:t>
            </a:r>
            <a:br>
              <a:rPr lang="en-US" sz="4000" dirty="0"/>
            </a:br>
            <a:r>
              <a:rPr lang="en-US" sz="1300" dirty="0"/>
              <a:t>Workplace Skills:  Multi-Cultural Sensitivity and Awareness</a:t>
            </a:r>
            <a:endParaRPr lang="en-US" sz="4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9588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/>
              <a:t>Students will be able to…</a:t>
            </a:r>
          </a:p>
          <a:p>
            <a:pPr lvl="1"/>
            <a:r>
              <a:rPr lang="en-US" dirty="0"/>
              <a:t>Discuss the importance of diversity in the workplace.</a:t>
            </a:r>
          </a:p>
          <a:p>
            <a:pPr lvl="1"/>
            <a:r>
              <a:rPr lang="en-US" dirty="0"/>
              <a:t>Build positive relationships in the workplace.</a:t>
            </a:r>
          </a:p>
          <a:p>
            <a:pPr lvl="1"/>
            <a:r>
              <a:rPr lang="en-US" dirty="0"/>
              <a:t>Demonstrate appreciation for others opinions and culture.</a:t>
            </a:r>
          </a:p>
        </p:txBody>
      </p:sp>
    </p:spTree>
    <p:extLst>
      <p:ext uri="{BB962C8B-B14F-4D97-AF65-F5344CB8AC3E}">
        <p14:creationId xmlns:p14="http://schemas.microsoft.com/office/powerpoint/2010/main" val="144854655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450" y="274638"/>
            <a:ext cx="7886700" cy="1143000"/>
          </a:xfrm>
        </p:spPr>
        <p:txBody>
          <a:bodyPr>
            <a:normAutofit/>
          </a:bodyPr>
          <a:lstStyle/>
          <a:p>
            <a:pPr algn="r"/>
            <a:r>
              <a:rPr lang="en-US" sz="1600" b="1" dirty="0"/>
              <a:t>Workplace Skills: </a:t>
            </a:r>
            <a:r>
              <a:rPr lang="en-US" sz="1600" dirty="0"/>
              <a:t>Multi-Cultural Sensitivity and Awareness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Describe everything you see in this image.</a:t>
            </a:r>
          </a:p>
        </p:txBody>
      </p:sp>
      <p:pic>
        <p:nvPicPr>
          <p:cNvPr id="6" name="Content Placeholder 5" descr="http://www.yorku.ca/eye/hermann.gif"/>
          <p:cNvPicPr>
            <a:picLocks noGrp="1"/>
          </p:cNvPicPr>
          <p:nvPr>
            <p:ph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72846"/>
            <a:ext cx="4038600" cy="40206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66815210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900" y="274638"/>
            <a:ext cx="7433206" cy="1143000"/>
          </a:xfrm>
        </p:spPr>
        <p:txBody>
          <a:bodyPr>
            <a:normAutofit/>
          </a:bodyPr>
          <a:lstStyle/>
          <a:p>
            <a:pPr algn="r"/>
            <a:r>
              <a:rPr lang="en-US" sz="1600" b="1" dirty="0"/>
              <a:t>Workplace Skills: </a:t>
            </a:r>
            <a:r>
              <a:rPr lang="en-US" sz="1600" dirty="0"/>
              <a:t>Multi-Cultural Sensitivity and Awareness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000" dirty="0"/>
              <a:t>Objectives: </a:t>
            </a:r>
          </a:p>
          <a:p>
            <a:r>
              <a:rPr lang="en-US" dirty="0"/>
              <a:t>Discuss the importance of diversity in the workplace.</a:t>
            </a:r>
          </a:p>
          <a:p>
            <a:r>
              <a:rPr lang="en-US" dirty="0"/>
              <a:t>Build positive relationships in the workplace.</a:t>
            </a:r>
          </a:p>
          <a:p>
            <a:r>
              <a:rPr lang="en-US" dirty="0"/>
              <a:t>Demonstrate appreciation for others opinions and culture.</a:t>
            </a:r>
          </a:p>
        </p:txBody>
      </p:sp>
    </p:spTree>
    <p:extLst>
      <p:ext uri="{BB962C8B-B14F-4D97-AF65-F5344CB8AC3E}">
        <p14:creationId xmlns:p14="http://schemas.microsoft.com/office/powerpoint/2010/main" val="333065000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900" y="274638"/>
            <a:ext cx="7433206" cy="1143000"/>
          </a:xfrm>
        </p:spPr>
        <p:txBody>
          <a:bodyPr>
            <a:normAutofit/>
          </a:bodyPr>
          <a:lstStyle/>
          <a:p>
            <a:pPr algn="r"/>
            <a:r>
              <a:rPr lang="en-US" sz="1600" b="1" dirty="0"/>
              <a:t>Workplace Skills: </a:t>
            </a:r>
            <a:r>
              <a:rPr lang="en-US" sz="1600" dirty="0"/>
              <a:t>Multi-Cultural Sensitivity and Awareness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9"/>
            <a:ext cx="8229600" cy="452596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/>
              <a:t>Multicultural Sensitivity/Awareness</a:t>
            </a:r>
          </a:p>
          <a:p>
            <a:pPr marL="0" indent="0">
              <a:buNone/>
            </a:pPr>
            <a:r>
              <a:rPr lang="en-US" dirty="0"/>
              <a:t>There is possibly no bigger issue in the workplace than diversity. Jobseekers must demonstrate a sensitivity and awareness to other people and cultures. Businesses want a personable professional whose strengths include cultural sensitivity, and an ability to build rapport with a diverse workforce in multicultural settings.</a:t>
            </a:r>
          </a:p>
        </p:txBody>
      </p:sp>
    </p:spTree>
    <p:extLst>
      <p:ext uri="{BB962C8B-B14F-4D97-AF65-F5344CB8AC3E}">
        <p14:creationId xmlns:p14="http://schemas.microsoft.com/office/powerpoint/2010/main" val="2834912013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900" y="274638"/>
            <a:ext cx="7433206" cy="1143000"/>
          </a:xfrm>
        </p:spPr>
        <p:txBody>
          <a:bodyPr>
            <a:normAutofit/>
          </a:bodyPr>
          <a:lstStyle/>
          <a:p>
            <a:pPr algn="r"/>
            <a:r>
              <a:rPr lang="en-US" sz="1600" b="1" dirty="0"/>
              <a:t>Workplace Skills: </a:t>
            </a:r>
            <a:r>
              <a:rPr lang="en-US" sz="1600" dirty="0"/>
              <a:t>Multi-Cultural Sensitivity and Awareness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2800" b="1" dirty="0"/>
              <a:t>Diversity</a:t>
            </a:r>
          </a:p>
          <a:p>
            <a:pPr marL="400050" lvl="1" indent="0">
              <a:buNone/>
            </a:pPr>
            <a:r>
              <a:rPr lang="en-US" sz="2000" dirty="0"/>
              <a:t>The quality or state of having many different forms, types, ideas.</a:t>
            </a:r>
          </a:p>
          <a:p>
            <a:pPr marL="400050" lvl="1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2800" b="1" dirty="0"/>
              <a:t>Sensitivity</a:t>
            </a:r>
          </a:p>
          <a:p>
            <a:pPr marL="400050" lvl="1" indent="0">
              <a:buNone/>
            </a:pPr>
            <a:r>
              <a:rPr lang="en-US" sz="2000" dirty="0"/>
              <a:t>An awareness and understanding of the feelings of other people.</a:t>
            </a:r>
          </a:p>
          <a:p>
            <a:pPr marL="400050" lvl="1" indent="0">
              <a:buNone/>
            </a:pPr>
            <a:endParaRPr lang="en-US" sz="1600" dirty="0"/>
          </a:p>
          <a:p>
            <a:pPr marL="0" lvl="0" indent="0">
              <a:buNone/>
            </a:pPr>
            <a:r>
              <a:rPr lang="en-US" sz="2800" b="1" dirty="0"/>
              <a:t>Multi-Cultural</a:t>
            </a:r>
          </a:p>
          <a:p>
            <a:pPr marL="400050" lvl="1" indent="0">
              <a:buNone/>
            </a:pPr>
            <a:r>
              <a:rPr lang="en-US" sz="2000" dirty="0"/>
              <a:t>Relating to, reflecting, or adapting to diverse culture.</a:t>
            </a:r>
          </a:p>
        </p:txBody>
      </p:sp>
    </p:spTree>
    <p:extLst>
      <p:ext uri="{BB962C8B-B14F-4D97-AF65-F5344CB8AC3E}">
        <p14:creationId xmlns:p14="http://schemas.microsoft.com/office/powerpoint/2010/main" val="217027379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371</Words>
  <Application>Microsoft Office PowerPoint</Application>
  <PresentationFormat>On-screen Show (4:3)</PresentationFormat>
  <Paragraphs>47</Paragraphs>
  <Slides>12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Century Gothic</vt:lpstr>
      <vt:lpstr>Office Theme</vt:lpstr>
      <vt:lpstr>PowerPoint Presentation</vt:lpstr>
      <vt:lpstr>Fostering Diversity Workplace Skills: Multi-Cultural Sensitivity and Awareness</vt:lpstr>
      <vt:lpstr>Fostering Diversity Workplace Skills: Multi-Cultural Sensitivity and Awareness</vt:lpstr>
      <vt:lpstr>Fostering Diversity Workplace Skills: Multi-Cultural Sensitivity and Awareness</vt:lpstr>
      <vt:lpstr>Fostering Diversity Workplace Skills:  Multi-Cultural Sensitivity and Awareness</vt:lpstr>
      <vt:lpstr>Workplace Skills: Multi-Cultural Sensitivity and Awareness</vt:lpstr>
      <vt:lpstr>Workplace Skills: Multi-Cultural Sensitivity and Awareness</vt:lpstr>
      <vt:lpstr>Workplace Skills: Multi-Cultural Sensitivity and Awareness</vt:lpstr>
      <vt:lpstr>Workplace Skills: Multi-Cultural Sensitivity and Awareness</vt:lpstr>
      <vt:lpstr>Workplace Skills: Multi-Cultural Sensitivity and Awareness</vt:lpstr>
      <vt:lpstr>Workplace Skills: Multi-Cultural Sensitivity and Awareness</vt:lpstr>
      <vt:lpstr>Workplace Skills: Multi-Cultural Sensitivity and Awareness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Katie Bieber</dc:creator>
  <cp:lastModifiedBy>lrauch@skillsusa.org</cp:lastModifiedBy>
  <cp:revision>31</cp:revision>
  <dcterms:created xsi:type="dcterms:W3CDTF">2014-07-15T20:28:28Z</dcterms:created>
  <dcterms:modified xsi:type="dcterms:W3CDTF">2017-10-27T19:17:28Z</dcterms:modified>
</cp:coreProperties>
</file>